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313" r:id="rId13"/>
    <p:sldId id="294" r:id="rId14"/>
    <p:sldId id="293" r:id="rId15"/>
    <p:sldId id="292" r:id="rId16"/>
    <p:sldId id="296" r:id="rId17"/>
    <p:sldId id="297" r:id="rId18"/>
    <p:sldId id="298" r:id="rId19"/>
    <p:sldId id="299" r:id="rId20"/>
    <p:sldId id="300" r:id="rId21"/>
    <p:sldId id="301" r:id="rId22"/>
    <p:sldId id="314" r:id="rId23"/>
    <p:sldId id="302" r:id="rId24"/>
    <p:sldId id="316" r:id="rId25"/>
    <p:sldId id="315" r:id="rId26"/>
    <p:sldId id="317" r:id="rId27"/>
    <p:sldId id="303" r:id="rId28"/>
    <p:sldId id="305" r:id="rId29"/>
    <p:sldId id="304" r:id="rId30"/>
    <p:sldId id="306" r:id="rId31"/>
    <p:sldId id="307" r:id="rId32"/>
    <p:sldId id="308" r:id="rId33"/>
    <p:sldId id="309" r:id="rId34"/>
    <p:sldId id="310" r:id="rId35"/>
    <p:sldId id="311" r:id="rId36"/>
    <p:sldId id="312" r:id="rId3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49" autoAdjust="0"/>
    <p:restoredTop sz="94813"/>
  </p:normalViewPr>
  <p:slideViewPr>
    <p:cSldViewPr>
      <p:cViewPr varScale="1">
        <p:scale>
          <a:sx n="122" d="100"/>
          <a:sy n="122" d="100"/>
        </p:scale>
        <p:origin x="7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C:\Users\Pozar\Desktop\financov&#225;n&#237;%20ISDS\Statistiky%20ISD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Pozar\Desktop\financov&#225;n&#237;%20ISDS\Statistiky%20ISDS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020888013998"/>
          <c:y val="0.0800009547810474"/>
          <c:w val="0.703975922106476"/>
          <c:h val="0.774469714233287"/>
        </c:manualLayout>
      </c:layout>
      <c:areaChart>
        <c:grouping val="stacked"/>
        <c:varyColors val="0"/>
        <c:ser>
          <c:idx val="2"/>
          <c:order val="0"/>
          <c:tx>
            <c:strRef>
              <c:f>List1!$A$119</c:f>
              <c:strCache>
                <c:ptCount val="1"/>
                <c:pt idx="0">
                  <c:v>datové schránky zřízené zákonem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0151671837297484"/>
                  <c:y val="-0.00210139199846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00413650465356774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0151671837297484"/>
                  <c:y val="-0.00420278399692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List1!$B$116:$I$116</c:f>
              <c:numCache>
                <c:formatCode>General</c:formatCode>
                <c:ptCount val="8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</c:numCache>
            </c:numRef>
          </c:cat>
          <c:val>
            <c:numRef>
              <c:f>List1!$B$119:$I$119</c:f>
              <c:numCache>
                <c:formatCode>General</c:formatCode>
                <c:ptCount val="8"/>
                <c:pt idx="0">
                  <c:v>360.5269999999994</c:v>
                </c:pt>
                <c:pt idx="1">
                  <c:v>388.148</c:v>
                </c:pt>
                <c:pt idx="2">
                  <c:v>412.9549999999999</c:v>
                </c:pt>
                <c:pt idx="3">
                  <c:v>449.6199999999999</c:v>
                </c:pt>
                <c:pt idx="4">
                  <c:v>474.8309999999996</c:v>
                </c:pt>
                <c:pt idx="5">
                  <c:v>505.7849999999999</c:v>
                </c:pt>
                <c:pt idx="6">
                  <c:v>534.3339999999994</c:v>
                </c:pt>
                <c:pt idx="7">
                  <c:v>564.683</c:v>
                </c:pt>
              </c:numCache>
            </c:numRef>
          </c:val>
        </c:ser>
        <c:ser>
          <c:idx val="1"/>
          <c:order val="1"/>
          <c:tx>
            <c:strRef>
              <c:f>List1!$A$118</c:f>
              <c:strCache>
                <c:ptCount val="1"/>
                <c:pt idx="0">
                  <c:v>datové schránky na zřízené žádost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0124095139607032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0193036883833161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List1!$B$116:$I$116</c:f>
              <c:numCache>
                <c:formatCode>General</c:formatCode>
                <c:ptCount val="8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</c:numCache>
            </c:numRef>
          </c:cat>
          <c:val>
            <c:numRef>
              <c:f>List1!$B$118:$I$118</c:f>
              <c:numCache>
                <c:formatCode>General</c:formatCode>
                <c:ptCount val="8"/>
                <c:pt idx="0">
                  <c:v>18.303</c:v>
                </c:pt>
                <c:pt idx="1">
                  <c:v>32.10100000000001</c:v>
                </c:pt>
                <c:pt idx="2">
                  <c:v>39.238</c:v>
                </c:pt>
                <c:pt idx="3">
                  <c:v>53.00700000000001</c:v>
                </c:pt>
                <c:pt idx="4">
                  <c:v>83.67599999999993</c:v>
                </c:pt>
                <c:pt idx="5">
                  <c:v>119.395</c:v>
                </c:pt>
                <c:pt idx="6">
                  <c:v>156.215</c:v>
                </c:pt>
                <c:pt idx="7">
                  <c:v>216.4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8742400"/>
        <c:axId val="620504880"/>
      </c:areaChart>
      <c:catAx>
        <c:axId val="648742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12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504880"/>
        <c:crosses val="autoZero"/>
        <c:auto val="1"/>
        <c:lblAlgn val="ctr"/>
        <c:lblOffset val="100"/>
        <c:noMultiLvlLbl val="0"/>
      </c:catAx>
      <c:valAx>
        <c:axId val="62050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742400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40204815170168"/>
          <c:y val="0.0818260737052441"/>
          <c:w val="0.134723028347988"/>
          <c:h val="0.7746536558972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 sz="2200">
                <a:solidFill>
                  <a:sysClr val="windowText" lastClr="000000"/>
                </a:solidFill>
              </a:defRPr>
            </a:pPr>
            <a:r>
              <a:rPr lang="cs-CZ" sz="2000" dirty="0">
                <a:solidFill>
                  <a:sysClr val="windowText" lastClr="000000"/>
                </a:solidFill>
              </a:rPr>
              <a:t>Cena 1</a:t>
            </a:r>
            <a:r>
              <a:rPr lang="en-US" sz="2000" dirty="0">
                <a:solidFill>
                  <a:sysClr val="windowText" lastClr="000000"/>
                </a:solidFill>
              </a:rPr>
              <a:t> datové </a:t>
            </a:r>
            <a:r>
              <a:rPr lang="en-US" sz="2000" dirty="0" err="1">
                <a:solidFill>
                  <a:sysClr val="windowText" lastClr="000000"/>
                </a:solidFill>
              </a:rPr>
              <a:t>zprávy</a:t>
            </a:r>
            <a:r>
              <a:rPr lang="cs-CZ" sz="2000" dirty="0">
                <a:solidFill>
                  <a:sysClr val="windowText" lastClr="000000"/>
                </a:solidFill>
              </a:rPr>
              <a:t> </a:t>
            </a:r>
            <a:r>
              <a:rPr lang="cs-CZ" sz="2000" dirty="0" smtClean="0">
                <a:solidFill>
                  <a:sysClr val="windowText" lastClr="000000"/>
                </a:solidFill>
              </a:rPr>
              <a:t>(bez DPH) </a:t>
            </a:r>
            <a:br>
              <a:rPr lang="cs-CZ" sz="2000" dirty="0" smtClean="0">
                <a:solidFill>
                  <a:sysClr val="windowText" lastClr="000000"/>
                </a:solidFill>
              </a:rPr>
            </a:br>
            <a:r>
              <a:rPr lang="cs-CZ" sz="2000" dirty="0" smtClean="0">
                <a:solidFill>
                  <a:sysClr val="windowText" lastClr="000000"/>
                </a:solidFill>
              </a:rPr>
              <a:t>a </a:t>
            </a:r>
            <a:r>
              <a:rPr lang="cs-CZ" sz="2000" dirty="0">
                <a:solidFill>
                  <a:sysClr val="windowText" lastClr="000000"/>
                </a:solidFill>
              </a:rPr>
              <a:t>zásilky do </a:t>
            </a:r>
            <a:r>
              <a:rPr lang="cs-CZ" sz="2000" dirty="0" smtClean="0">
                <a:solidFill>
                  <a:sysClr val="windowText" lastClr="000000"/>
                </a:solidFill>
              </a:rPr>
              <a:t>vlastních </a:t>
            </a:r>
            <a:r>
              <a:rPr lang="cs-CZ" sz="2000" dirty="0">
                <a:solidFill>
                  <a:sysClr val="windowText" lastClr="000000"/>
                </a:solidFill>
              </a:rPr>
              <a:t>rukou </a:t>
            </a:r>
            <a:r>
              <a:rPr lang="cs-CZ" sz="2000" dirty="0" smtClean="0">
                <a:solidFill>
                  <a:sysClr val="windowText" lastClr="000000"/>
                </a:solidFill>
              </a:rPr>
              <a:t>v Kč</a:t>
            </a:r>
            <a:endParaRPr lang="en-US" sz="200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4457407405678"/>
          <c:y val="0.02560303662011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4469816272966"/>
          <c:y val="0.180031058617673"/>
          <c:w val="0.556852471566054"/>
          <c:h val="0.704381160688247"/>
        </c:manualLayout>
      </c:layout>
      <c:lineChart>
        <c:grouping val="standard"/>
        <c:varyColors val="0"/>
        <c:ser>
          <c:idx val="1"/>
          <c:order val="0"/>
          <c:tx>
            <c:strRef>
              <c:f>List1!$B$62</c:f>
              <c:strCache>
                <c:ptCount val="1"/>
                <c:pt idx="0">
                  <c:v>cena 1 datové zprávy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0922721918254102"/>
                  <c:y val="0.00281590957870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177960281981354"/>
                  <c:y val="0.00281590957870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73785049202084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232717291821771"/>
                  <c:y val="0.00281590957870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177960281981354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232717291821771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246406544281875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26009579674198"/>
                  <c:y val="-0.00563181915740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List1!$A$63:$A$71</c:f>
              <c:numCache>
                <c:formatCode>General</c:formatCode>
                <c:ptCount val="9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</c:numCache>
            </c:numRef>
          </c:cat>
          <c:val>
            <c:numRef>
              <c:f>List1!$B$63:$B$70</c:f>
              <c:numCache>
                <c:formatCode>#,##0.0</c:formatCode>
                <c:ptCount val="8"/>
                <c:pt idx="0">
                  <c:v>15.0</c:v>
                </c:pt>
                <c:pt idx="1">
                  <c:v>15.0</c:v>
                </c:pt>
                <c:pt idx="2">
                  <c:v>13.9</c:v>
                </c:pt>
                <c:pt idx="3">
                  <c:v>12.2</c:v>
                </c:pt>
                <c:pt idx="4">
                  <c:v>7.272727272727272</c:v>
                </c:pt>
                <c:pt idx="5">
                  <c:v>5.638567803777841</c:v>
                </c:pt>
                <c:pt idx="6">
                  <c:v>4.734848484848487</c:v>
                </c:pt>
                <c:pt idx="7">
                  <c:v>4.291845493562237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List1!$C$62</c:f>
              <c:strCache>
                <c:ptCount val="1"/>
                <c:pt idx="0">
                  <c:v>cena 1  zásilky do vlastních rukou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0922721918254102"/>
                  <c:y val="0.00281590957870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05338786901563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600957967419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27023279716973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01163554122292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246406544281875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246406544281875"/>
                  <c:y val="0.008447728736113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35592056396270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502950046111877"/>
                  <c:y val="0.02242971755761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List1!$A$63:$A$71</c:f>
              <c:numCache>
                <c:formatCode>General</c:formatCode>
                <c:ptCount val="9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</c:numCache>
            </c:numRef>
          </c:cat>
          <c:val>
            <c:numRef>
              <c:f>List1!$C$63:$C$71</c:f>
              <c:numCache>
                <c:formatCode>#,##0.0</c:formatCode>
                <c:ptCount val="9"/>
                <c:pt idx="0">
                  <c:v>32.0</c:v>
                </c:pt>
                <c:pt idx="1">
                  <c:v>32.0</c:v>
                </c:pt>
                <c:pt idx="2">
                  <c:v>32.3</c:v>
                </c:pt>
                <c:pt idx="3">
                  <c:v>34.0</c:v>
                </c:pt>
                <c:pt idx="4">
                  <c:v>34.0</c:v>
                </c:pt>
                <c:pt idx="5">
                  <c:v>34.0</c:v>
                </c:pt>
                <c:pt idx="6">
                  <c:v>34.0</c:v>
                </c:pt>
                <c:pt idx="7">
                  <c:v>36.0</c:v>
                </c:pt>
                <c:pt idx="8">
                  <c:v>40.0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6494832"/>
        <c:axId val="649119712"/>
      </c:lineChart>
      <c:catAx>
        <c:axId val="61649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ysClr val="windowText" lastClr="000000"/>
                </a:solidFill>
              </a:defRPr>
            </a:pPr>
            <a:endParaRPr lang="en-US"/>
          </a:p>
        </c:txPr>
        <c:crossAx val="649119712"/>
        <c:crosses val="autoZero"/>
        <c:auto val="1"/>
        <c:lblAlgn val="ctr"/>
        <c:lblOffset val="100"/>
        <c:noMultiLvlLbl val="0"/>
      </c:catAx>
      <c:valAx>
        <c:axId val="64911971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ysClr val="windowText" lastClr="000000"/>
                </a:solidFill>
              </a:defRPr>
            </a:pPr>
            <a:endParaRPr lang="en-US"/>
          </a:p>
        </c:txPr>
        <c:crossAx val="616494832"/>
        <c:crossesAt val="1.0"/>
        <c:crossBetween val="between"/>
      </c:valAx>
      <c:spPr>
        <a:solidFill>
          <a:schemeClr val="accent3"/>
        </a:solidFill>
      </c:spPr>
    </c:plotArea>
    <c:legend>
      <c:legendPos val="r"/>
      <c:layout>
        <c:manualLayout>
          <c:xMode val="edge"/>
          <c:yMode val="edge"/>
          <c:x val="0.691922849969609"/>
          <c:y val="0.176115326727586"/>
          <c:w val="0.300185537338996"/>
          <c:h val="0.414061188858641"/>
        </c:manualLayout>
      </c:layout>
      <c:overlay val="1"/>
      <c:txPr>
        <a:bodyPr/>
        <a:lstStyle/>
        <a:p>
          <a:pPr>
            <a:defRPr sz="1400" b="1">
              <a:solidFill>
                <a:sysClr val="windowText" lastClr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8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0.70175</cdr:x>
      <cdr:y>0.59523</cdr:y>
    </cdr:from>
    <cdr:to>
      <cdr:x>0.9801</cdr:x>
      <cdr:y>0.9732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12835" y="3114009"/>
          <a:ext cx="2384999" cy="1977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200" b="1" i="1" dirty="0" smtClean="0">
              <a:latin typeface="+mj-lt"/>
            </a:rPr>
            <a:t>Pozn.: Pro účely této kalkulace bylo z celkových nákladů za provoz ISDS odečteno řádově 20 % na aktivity, které nejsou přímo spojené s transakcemi, tzn. zejména na provoz infolinky a technické podpory, realizaci rozvojových požadavků, provoz Portálu veřejné správy a tisk přístupových údajů.</a:t>
          </a:r>
          <a:endParaRPr lang="cs-CZ" sz="1200" b="1" i="1" dirty="0">
            <a:latin typeface="+mj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433CE22D-EC34-5E4B-B14D-222DAD00B7C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0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43B0BBDC-59CB-0740-BB3E-DC1312F6B2B1}" type="slidenum">
              <a:rPr lang="cs-CZ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cs-CZ" dirty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4279F-28BA-C945-9D09-AAF72A1384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7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251520" y="6381328"/>
            <a:ext cx="2132013" cy="3635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září </a:t>
            </a:r>
            <a:r>
              <a:rPr lang="cs-CZ" dirty="0" smtClean="0"/>
              <a:t>2015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76466-2A9B-7141-88FF-6265D9C8453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56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0025" y="1428750"/>
            <a:ext cx="2135188" cy="4700588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2875" y="1428750"/>
            <a:ext cx="6254750" cy="4700588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251520" y="6381328"/>
            <a:ext cx="2132013" cy="3635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7.10.2011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9C768-9059-F944-A023-12793781963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170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1428750"/>
            <a:ext cx="7770813" cy="1468438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251520" y="6381328"/>
            <a:ext cx="2132013" cy="3635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září </a:t>
            </a:r>
            <a:r>
              <a:rPr lang="cs-CZ" dirty="0" smtClean="0"/>
              <a:t>2015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3B614-CEF4-FD45-A724-CEEBB5EE802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05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1359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484313"/>
            <a:ext cx="3990975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588" y="1484313"/>
            <a:ext cx="3992562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37288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32588" y="6237288"/>
            <a:ext cx="2133600" cy="484187"/>
          </a:xfrm>
        </p:spPr>
        <p:txBody>
          <a:bodyPr/>
          <a:lstStyle>
            <a:lvl1pPr>
              <a:defRPr/>
            </a:lvl1pPr>
          </a:lstStyle>
          <a:p>
            <a:fld id="{93BAA960-BBA8-514F-A6AB-3EB882380033}" type="slidenum">
              <a:rPr lang="cs-CZ" altLang="x-none"/>
              <a:pPr/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37380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568952" cy="504056"/>
          </a:xfrm>
        </p:spPr>
        <p:txBody>
          <a:bodyPr/>
          <a:lstStyle>
            <a:lvl1pPr algn="r">
              <a:defRPr sz="32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E7E0D-17D0-EC4B-9634-987F9A0280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D4FBE-8CBB-4440-BF52-754E43864E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33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FC32A-26E0-674C-A23B-1359F0D86D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0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E550F-759B-B946-B13E-417EFFC26C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0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83E33-DDDB-424D-B7AD-E3ADA7DA9D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81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251520" y="6381328"/>
            <a:ext cx="2132013" cy="3635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7.10.2011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A051-7044-504B-B400-67E9B0313B6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52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251520" y="6381328"/>
            <a:ext cx="2132013" cy="3635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7.10.2011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4FEFF-56CC-F245-A798-2579381F492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1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251520" y="6381328"/>
            <a:ext cx="2132013" cy="3635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září </a:t>
            </a:r>
            <a:r>
              <a:rPr lang="cs-CZ" dirty="0" smtClean="0"/>
              <a:t>2015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32411-D13A-FC4A-A793-A6C153D6F7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1428750"/>
            <a:ext cx="7770813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formatKlepnutím lze upravit styl předlohy nadpisů.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defRPr>
                <a:solidFill>
                  <a:srgbClr val="000000"/>
                </a:solidFill>
                <a:latin typeface="Calibri" charset="0"/>
              </a:defRPr>
            </a:lvl1pPr>
          </a:lstStyle>
          <a:p>
            <a:fld id="{A3F54462-7B76-0A47-8EEA-1EC3639FDD8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2pPr>
      <a:lvl3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3pPr>
      <a:lvl4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4pPr>
      <a:lvl5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Arial Unicode MS" charset="0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 Unicode MS" charset="0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7"/>
          <p:cNvSpPr>
            <a:spLocks noGrp="1"/>
          </p:cNvSpPr>
          <p:nvPr>
            <p:ph type="ctrTitle"/>
          </p:nvPr>
        </p:nvSpPr>
        <p:spPr>
          <a:xfrm>
            <a:off x="683568" y="4077072"/>
            <a:ext cx="7772400" cy="1974081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cs-CZ" sz="2800" b="1" dirty="0">
                <a:cs typeface="Arial Unicode MS" charset="0"/>
              </a:rPr>
              <a:t>Veřejná </a:t>
            </a:r>
            <a:r>
              <a:rPr lang="cs-CZ" sz="2800" b="1" dirty="0" smtClean="0">
                <a:cs typeface="Arial Unicode MS" charset="0"/>
              </a:rPr>
              <a:t>konzultace</a:t>
            </a:r>
            <a:br>
              <a:rPr lang="cs-CZ" sz="2800" b="1" dirty="0" smtClean="0">
                <a:cs typeface="Arial Unicode MS" charset="0"/>
              </a:rPr>
            </a:br>
            <a:r>
              <a:rPr lang="en-US" sz="2800" b="1" dirty="0">
                <a:cs typeface="Arial Unicode MS" charset="0"/>
              </a:rPr>
              <a:t/>
            </a:r>
            <a:br>
              <a:rPr lang="en-US" sz="2800" b="1" dirty="0">
                <a:cs typeface="Arial Unicode MS" charset="0"/>
              </a:rPr>
            </a:br>
            <a:r>
              <a:rPr lang="cs-CZ" sz="2800" kern="1400" spc="-50" dirty="0" smtClean="0">
                <a:ea typeface="Times New Roman"/>
                <a:cs typeface="Times New Roman"/>
              </a:rPr>
              <a:t>Informační systém </a:t>
            </a:r>
            <a:r>
              <a:rPr lang="cs-CZ" sz="2800" kern="1400" spc="-50" dirty="0">
                <a:ea typeface="Times New Roman"/>
                <a:cs typeface="Times New Roman"/>
              </a:rPr>
              <a:t>datových </a:t>
            </a:r>
            <a:r>
              <a:rPr lang="cs-CZ" sz="2800" kern="1400" spc="-50" dirty="0" smtClean="0">
                <a:ea typeface="Times New Roman"/>
                <a:cs typeface="Times New Roman"/>
              </a:rPr>
              <a:t>schránek</a:t>
            </a:r>
            <a:br>
              <a:rPr lang="cs-CZ" sz="2800" kern="1400" spc="-50" dirty="0" smtClean="0">
                <a:ea typeface="Times New Roman"/>
                <a:cs typeface="Times New Roman"/>
              </a:rPr>
            </a:br>
            <a:r>
              <a:rPr lang="cs-CZ" sz="2800" kern="1400" spc="-50" dirty="0" smtClean="0">
                <a:ea typeface="Times New Roman"/>
                <a:cs typeface="Times New Roman"/>
              </a:rPr>
              <a:t/>
            </a:r>
            <a:br>
              <a:rPr lang="cs-CZ" sz="2800" kern="1400" spc="-50" dirty="0" smtClean="0">
                <a:ea typeface="Times New Roman"/>
                <a:cs typeface="Times New Roman"/>
              </a:rPr>
            </a:br>
            <a:r>
              <a:rPr lang="cs-CZ" sz="2800" dirty="0" smtClean="0"/>
              <a:t>26</a:t>
            </a:r>
            <a:r>
              <a:rPr lang="cs-CZ" sz="2800" dirty="0"/>
              <a:t>. dubna 2017</a:t>
            </a:r>
            <a:br>
              <a:rPr lang="cs-CZ" sz="2800" dirty="0"/>
            </a:br>
            <a:endParaRPr lang="cs-CZ" sz="2800" b="1" kern="1400" spc="-50" dirty="0">
              <a:effectLst/>
              <a:ea typeface="Times New Roman"/>
              <a:cs typeface="Times New Roman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747" y="1973809"/>
            <a:ext cx="5278585" cy="1498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10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Datové schránky v číslech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cs-CZ" sz="24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1200"/>
              </a:spcAft>
            </a:pP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Aktuální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data k 31. 3. 2017: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807 tis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zřízených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datových schránek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721 tis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aktivních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datových schránek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celkem: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442,5 mil.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odeslaných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datových zpráv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aktuální průměr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400 tisíc odeslaných zpráv denně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(v pracovní dny)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meziroční nárůst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počtu zpráv: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10 %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99,4 %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zpráv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doručeno přihlášením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do datové schránky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1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11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Vývoj počtu zřízených DS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660064"/>
            <a:ext cx="1908398" cy="433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Počet zřízených datových schránek 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se </a:t>
            </a: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neustále zvyšuje 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poměrně vysokým tempem (nárůst 10 až 13 % ročně). 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marL="0" lvl="0" indent="0">
              <a:spcAft>
                <a:spcPts val="1200"/>
              </a:spcAft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Aktuálně je zřízeno již </a:t>
            </a: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přes 800 tis. schránek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</a:pP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031" y="1772816"/>
            <a:ext cx="7110969" cy="447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12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Vývoj počtu datových </a:t>
            </a:r>
            <a:r>
              <a:rPr lang="cs-CZ" dirty="0" smtClean="0"/>
              <a:t>schránek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endParaRPr lang="cs-CZ" sz="2400" b="1" dirty="0" smtClean="0">
              <a:solidFill>
                <a:schemeClr val="tx1"/>
              </a:solidFill>
              <a:latin typeface="+mj-lt"/>
              <a:ea typeface="Times New Roman" charset="0"/>
              <a:cs typeface="Times New Roman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Vývoj </a:t>
            </a:r>
            <a:r>
              <a:rPr lang="cs-CZ" sz="2400" b="1" dirty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počtu datových schránek zřízených ze zákona</a:t>
            </a:r>
            <a:endParaRPr lang="en-GB" sz="2400" b="1" dirty="0">
              <a:solidFill>
                <a:schemeClr val="tx1"/>
              </a:solidFill>
              <a:latin typeface="+mj-lt"/>
              <a:ea typeface="Times New Roman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Symbol" charset="2"/>
              <a:buChar char=""/>
            </a:pPr>
            <a:r>
              <a:rPr lang="cs-CZ" dirty="0" smtClean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Nárůst </a:t>
            </a:r>
            <a:r>
              <a:rPr lang="cs-CZ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počtu datových schránek </a:t>
            </a:r>
            <a:r>
              <a:rPr lang="cs-CZ" b="1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ze zákona</a:t>
            </a:r>
            <a:r>
              <a:rPr lang="cs-CZ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 je vcelku mírný.</a:t>
            </a:r>
            <a:endParaRPr lang="en-GB" dirty="0">
              <a:solidFill>
                <a:schemeClr val="tx1"/>
              </a:solidFill>
              <a:latin typeface="+mj-lt"/>
              <a:ea typeface="Calibri" charset="0"/>
              <a:cs typeface="Times New Roman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400" b="1" dirty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Vývoj počtu datových schránek zřízených na žádost</a:t>
            </a:r>
            <a:endParaRPr lang="en-GB" sz="2400" b="1" dirty="0">
              <a:solidFill>
                <a:schemeClr val="tx1"/>
              </a:solidFill>
              <a:latin typeface="+mj-lt"/>
              <a:ea typeface="Times New Roman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Symbol" charset="2"/>
              <a:buChar char=""/>
            </a:pPr>
            <a:r>
              <a:rPr lang="cs-CZ" dirty="0" smtClean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Nárůst </a:t>
            </a:r>
            <a:r>
              <a:rPr lang="cs-CZ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počtu datových schránek </a:t>
            </a:r>
            <a:r>
              <a:rPr lang="cs-CZ" b="1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zřízených na žádost</a:t>
            </a:r>
            <a:r>
              <a:rPr lang="cs-CZ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 výrazně převyšuje nárůst schránek ze zákona. Domníváme se, že to lze chápat jako </a:t>
            </a:r>
            <a:r>
              <a:rPr lang="cs-CZ" b="1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projev zájmu </a:t>
            </a:r>
            <a:r>
              <a:rPr lang="cs-CZ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o výhody používání datových schránek</a:t>
            </a:r>
            <a:r>
              <a:rPr lang="cs-CZ" i="1" dirty="0">
                <a:solidFill>
                  <a:schemeClr val="tx1"/>
                </a:solidFill>
                <a:latin typeface="+mj-lt"/>
                <a:ea typeface="Calibri" charset="0"/>
                <a:cs typeface="Times New Roman" charset="0"/>
              </a:rPr>
              <a:t>.</a:t>
            </a:r>
            <a:endParaRPr lang="en-GB" dirty="0">
              <a:solidFill>
                <a:schemeClr val="tx1"/>
              </a:solidFill>
              <a:latin typeface="+mj-lt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91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13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404664"/>
            <a:ext cx="8749766" cy="432048"/>
          </a:xfrm>
        </p:spPr>
        <p:txBody>
          <a:bodyPr/>
          <a:lstStyle/>
          <a:p>
            <a:r>
              <a:rPr lang="cs-CZ" sz="2400" dirty="0"/>
              <a:t>Vývoj počtu datových </a:t>
            </a:r>
            <a:r>
              <a:rPr lang="cs-CZ" sz="2400" dirty="0" smtClean="0"/>
              <a:t>schránek (v tisících)</a:t>
            </a:r>
            <a:endParaRPr lang="en-GB" sz="2400" dirty="0"/>
          </a:p>
        </p:txBody>
      </p:sp>
      <p:graphicFrame>
        <p:nvGraphicFramePr>
          <p:cNvPr id="9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525466"/>
              </p:ext>
            </p:extLst>
          </p:nvPr>
        </p:nvGraphicFramePr>
        <p:xfrm>
          <a:off x="1285" y="1017710"/>
          <a:ext cx="9117684" cy="584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2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14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Vývoj počtu datových zpráv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661612"/>
            <a:ext cx="126032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Počet datových zpráv </a:t>
            </a:r>
            <a:r>
              <a:rPr lang="cs-CZ" sz="2000" b="1" dirty="0" smtClean="0">
                <a:latin typeface="Calibri" charset="0"/>
                <a:ea typeface="Calibri" charset="0"/>
                <a:cs typeface="Times New Roman" charset="0"/>
              </a:rPr>
              <a:t>kontinuálně </a:t>
            </a: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roste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. 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marL="0" lvl="0" indent="0">
              <a:spcAft>
                <a:spcPts val="1200"/>
              </a:spcAft>
            </a:pP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V březnu 2017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 bylo odesláno </a:t>
            </a: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9 878 554 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zpráv, což znamená meziroční nárůst </a:t>
            </a: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</a:b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18 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%.</a:t>
            </a:r>
            <a:endParaRPr lang="en-GB" sz="20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07690" y="1556792"/>
            <a:ext cx="7472822" cy="476386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498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15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 smtClean="0"/>
              <a:t>Provoz dle typu uživatelů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772816"/>
            <a:ext cx="1692374" cy="458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Téměř </a:t>
            </a:r>
            <a:r>
              <a:rPr lang="cs-CZ" sz="2000" b="1" dirty="0" smtClean="0">
                <a:latin typeface="Calibri" charset="0"/>
                <a:ea typeface="Calibri" charset="0"/>
                <a:cs typeface="Times New Roman" charset="0"/>
              </a:rPr>
              <a:t>70 % zpráv odesílají OVM</a:t>
            </a: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, přestože tvoří pouze 1 % datových schránek. </a:t>
            </a:r>
            <a:endParaRPr lang="en-GB" sz="20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lvl="0" indent="0">
              <a:spcAft>
                <a:spcPts val="1200"/>
              </a:spcAft>
            </a:pPr>
            <a:r>
              <a:rPr lang="cs-CZ" sz="2000" b="1" dirty="0" smtClean="0">
                <a:latin typeface="Calibri" charset="0"/>
                <a:ea typeface="Calibri" charset="0"/>
                <a:cs typeface="Times New Roman" charset="0"/>
              </a:rPr>
              <a:t>Podíl </a:t>
            </a: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OVM 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na počtu zpráv se postupně </a:t>
            </a: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snižuje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, naopak rostou ostatní segmenty</a:t>
            </a: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5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421" y="1738757"/>
            <a:ext cx="7236579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16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Doplňkové služby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Poštovní datová zpráva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Soukromoprávní komunikace prostřednictvím ISDS.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Počet uživatelů strmě roste.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Datový trezor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Datový trezor automaticky uchovává datové zprávy v datové schránce nad rámec zákonem stanovené doby uložení 90 dnů.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SMS notifikace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Upozornění na příchozí datovou zprávu prostřednictvím SMS. 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SMS autentizace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Bezpečné přihlašování do datové schránky s využitím zaslání bezpečnostního kódu přes SMS. 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17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 smtClean="0"/>
              <a:t>Kvalitní uživatelská </a:t>
            </a:r>
            <a:r>
              <a:rPr lang="cs-CZ" dirty="0"/>
              <a:t>podpora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4500686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Pro všechny uživatele i zájemce o fungování DS je zprovozněna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infolinka a technická podpora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, dostupná telefonem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na tel. čísle 270 005 200 i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pomocí webového formuláře.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Provozujeme informační webové stránky </a:t>
            </a:r>
            <a:r>
              <a:rPr lang="cs-CZ" sz="2400" b="1" u="sng" dirty="0" err="1" smtClean="0">
                <a:solidFill>
                  <a:srgbClr val="0563C1"/>
                </a:solidFill>
                <a:latin typeface="Calibri" charset="0"/>
                <a:ea typeface="Calibri" charset="0"/>
                <a:cs typeface="Times New Roman" charset="0"/>
              </a:rPr>
              <a:t>www.datoveschranky.info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Úkony vyžadující osobní návštěvu se řeší na pracovištích Czech POINT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(přes 7200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kontaktních míst)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548" y="1124744"/>
            <a:ext cx="2455556" cy="41044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878" y="5420092"/>
            <a:ext cx="2628292" cy="122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18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Kvalitní uživatelská podpora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Veřejné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testovací prostředí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pro registrované zájemce je dostupné plně funkční testovací prostředí, včetně klientského portálu i aplikačního rozhraní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u="sng" dirty="0">
                <a:solidFill>
                  <a:srgbClr val="0563C1"/>
                </a:solidFill>
                <a:latin typeface="Calibri" charset="0"/>
                <a:ea typeface="Calibri" charset="0"/>
                <a:cs typeface="Times New Roman" charset="0"/>
              </a:rPr>
              <a:t>www.czebox.cz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Interaktivní demo prostředí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Ovládání klientského portálu lze nezávazně vyzkoušet v </a:t>
            </a:r>
            <a:r>
              <a:rPr lang="cs-CZ" sz="1800" dirty="0" smtClean="0">
                <a:latin typeface="Calibri" charset="0"/>
                <a:ea typeface="Calibri" charset="0"/>
                <a:cs typeface="Times New Roman" charset="0"/>
              </a:rPr>
              <a:t>interaktivním </a:t>
            </a: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demo prostředí na adrese </a:t>
            </a:r>
            <a:r>
              <a:rPr lang="cs-CZ" sz="1800" u="sng" dirty="0">
                <a:solidFill>
                  <a:srgbClr val="0563C1"/>
                </a:solidFill>
                <a:latin typeface="Calibri" charset="0"/>
                <a:ea typeface="Calibri" charset="0"/>
                <a:cs typeface="Times New Roman" charset="0"/>
              </a:rPr>
              <a:t>www.isdstest.cz.</a:t>
            </a: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Fórum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a technická podpora pro dodavatele aplikací třetích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stran</a:t>
            </a: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Pro registrované vývojáře je zřízen pracovní prostor, kde získají podporu přímo od tvůrců ISDS</a:t>
            </a:r>
            <a:r>
              <a:rPr lang="cs-CZ" sz="1800" dirty="0" smtClean="0"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1800" u="sng" dirty="0">
                <a:solidFill>
                  <a:srgbClr val="0563C1"/>
                </a:solidFill>
                <a:latin typeface="Calibri" charset="0"/>
                <a:ea typeface="Calibri" charset="0"/>
                <a:cs typeface="Times New Roman" charset="0"/>
              </a:rPr>
              <a:t>https://</a:t>
            </a:r>
            <a:r>
              <a:rPr lang="cs-CZ" sz="1800" u="sng" dirty="0" err="1">
                <a:solidFill>
                  <a:srgbClr val="0563C1"/>
                </a:solidFill>
                <a:latin typeface="Calibri" charset="0"/>
                <a:ea typeface="Calibri" charset="0"/>
                <a:cs typeface="Times New Roman" charset="0"/>
              </a:rPr>
              <a:t>team.smartadministration.cz</a:t>
            </a:r>
            <a:endParaRPr lang="en-GB" sz="1800" u="sng" dirty="0">
              <a:solidFill>
                <a:srgbClr val="0563C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19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 smtClean="0"/>
              <a:t>Dostupnost a bezpečnost ISDS </a:t>
            </a:r>
            <a:endParaRPr lang="cs-CZ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ISDS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je provozován v režimu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vysoké dostupnosti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24 x 7 s plánovanou dostupností 99,9 % s výjimkou plánované údržby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a provozních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výluk.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Dlouhodobě je tato dostupnost překračována, k neplánovaným výpadkům takřka nedochází.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Bylo zaznamenáno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minimum bezpečnostních incidentů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, nikdy nedošlo ke kompromitaci systému ani k neoprávněnému průlomu do obsahu zpráv.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92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08D9FC-EA30-455D-8E74-B3905085A2FA}" type="slidenum">
              <a:rPr lang="cs-CZ"/>
              <a:pPr/>
              <a:t>2</a:t>
            </a:fld>
            <a:endParaRPr lang="cs-CZ" dirty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187624" y="2132856"/>
            <a:ext cx="7272808" cy="20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>
                <a:latin typeface="+mj-lt"/>
              </a:rPr>
              <a:t>Část 1: </a:t>
            </a:r>
            <a:endParaRPr lang="cs-CZ" sz="4000" dirty="0" smtClean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cs-CZ" sz="4000" b="1" dirty="0" smtClean="0">
                <a:latin typeface="+mj-lt"/>
              </a:rPr>
              <a:t>Shrnutí </a:t>
            </a:r>
            <a:r>
              <a:rPr lang="cs-CZ" sz="4000" b="1" dirty="0">
                <a:latin typeface="+mj-lt"/>
              </a:rPr>
              <a:t>dosavadních </a:t>
            </a:r>
            <a:r>
              <a:rPr lang="cs-CZ" sz="4000" b="1" dirty="0" smtClean="0">
                <a:latin typeface="+mj-lt"/>
              </a:rPr>
              <a:t>zkušeností s provozem </a:t>
            </a:r>
            <a:r>
              <a:rPr lang="cs-CZ" sz="4000" b="1" dirty="0">
                <a:latin typeface="+mj-lt"/>
              </a:rPr>
              <a:t>ISDS</a:t>
            </a:r>
          </a:p>
        </p:txBody>
      </p:sp>
    </p:spTree>
    <p:extLst>
      <p:ext uri="{BB962C8B-B14F-4D97-AF65-F5344CB8AC3E}">
        <p14:creationId xmlns:p14="http://schemas.microsoft.com/office/powerpoint/2010/main" val="4244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20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Rozvoj ISDS v období 2009 až 2017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Celkem bylo realizováno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stovky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úprav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s cílem splnit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legislativní požadavky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a zvýšit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uživatelský komfort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při práci s datovou schránkou.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Přehled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 hlavních změn: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6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Zavedení veřejného seznamu držitelů datových schránek (2011)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6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Zavedení možnosti využívat autentizační služby ISDS – využití přístupu do jiných portálů prostřednictvím přihlašovacích údajů k DS (2011)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6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Redesign portálu datových schránek (2011) – odstranění povinného používání programového vybavení Software602 Form Filler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6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Úpravy služby Poštovní datová zpráva (soukromoprávní komunikace) </a:t>
            </a:r>
            <a:r>
              <a:rPr lang="cs-CZ" sz="1800" dirty="0" smtClean="0">
                <a:latin typeface="Calibri" charset="0"/>
                <a:ea typeface="Calibri" charset="0"/>
                <a:cs typeface="Times New Roman" charset="0"/>
              </a:rPr>
              <a:t>– </a:t>
            </a: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zavedení „odpovědních“ PDZ a zavedení možnosti „dotování“ PDZ (2011)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600"/>
              </a:spcAft>
              <a:buFont typeface="Courier New" charset="0"/>
              <a:buChar char="o"/>
            </a:pPr>
            <a:r>
              <a:rPr lang="cs-CZ" sz="1800" dirty="0" smtClean="0">
                <a:latin typeface="Calibri" charset="0"/>
                <a:ea typeface="Calibri" charset="0"/>
                <a:cs typeface="Times New Roman" charset="0"/>
              </a:rPr>
              <a:t>Napojení na základní</a:t>
            </a:r>
            <a:r>
              <a:rPr lang="en-GB" sz="1800" dirty="0" smtClean="0">
                <a:latin typeface="Calibri" charset="0"/>
                <a:ea typeface="Calibri" charset="0"/>
                <a:cs typeface="Times New Roman" charset="0"/>
              </a:rPr>
              <a:t> registry </a:t>
            </a:r>
            <a:r>
              <a:rPr lang="en-GB" sz="1800" dirty="0">
                <a:latin typeface="Calibri" charset="0"/>
                <a:ea typeface="Calibri" charset="0"/>
                <a:cs typeface="Times New Roman" charset="0"/>
              </a:rPr>
              <a:t>(2012)</a:t>
            </a:r>
          </a:p>
          <a:p>
            <a:pPr lvl="1">
              <a:spcAft>
                <a:spcPts val="6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Vylepšení vyhledávání DS adresátů při přípravě datových zpráv na portálu ISDS </a:t>
            </a:r>
            <a:r>
              <a:rPr lang="cs-CZ" sz="1800" dirty="0" smtClean="0">
                <a:latin typeface="Calibri" charset="0"/>
                <a:ea typeface="Calibri" charset="0"/>
                <a:cs typeface="Times New Roman" charset="0"/>
              </a:rPr>
              <a:t>a při </a:t>
            </a: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vyhledávání ve veřejném seznamu držitelů DS (2014)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6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Zvýšení max. velikosti příloh datových zpráv z 10 na 20 MB (2015)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21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Úhrada za provoz ISDS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Od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r. 2009 do r. 2012 -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kombinace paušálního a transakčního modelu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(paušál za zprávy zaslané směrem k OVM a transakční úhrada za zprávy odeslané od OVM). Úpravy ISDS byly hrazeny zvlášť.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1. 2013 – změna obchodního modelu – přechod na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plně paušální model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 Úpravy ISDS jsou z velké části zahrnuté v paušálu.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503649"/>
              </p:ext>
            </p:extLst>
          </p:nvPr>
        </p:nvGraphicFramePr>
        <p:xfrm>
          <a:off x="287338" y="4797152"/>
          <a:ext cx="849694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9694"/>
                <a:gridCol w="849694"/>
                <a:gridCol w="849694"/>
                <a:gridCol w="849694"/>
                <a:gridCol w="849694"/>
                <a:gridCol w="849694"/>
                <a:gridCol w="849694"/>
                <a:gridCol w="849694"/>
                <a:gridCol w="849694"/>
                <a:gridCol w="84969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rok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2009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2016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Úhrada</a:t>
                      </a:r>
                      <a:endParaRPr lang="cs-CZ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173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824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772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670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505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500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500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smtClean="0"/>
                        <a:t>500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4 444</a:t>
                      </a:r>
                      <a:endParaRPr lang="cs-CZ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338" y="3861048"/>
            <a:ext cx="8280920" cy="56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38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900113" indent="-2762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339850" indent="-360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708150" indent="-352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965450" indent="-3524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3422650" indent="-3524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879850" indent="-3524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4337050" indent="-3524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900"/>
              </a:spcBef>
              <a:buFontTx/>
              <a:buNone/>
            </a:pPr>
            <a:endParaRPr lang="cs-CZ" sz="2000" b="1" kern="0" dirty="0" smtClean="0"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ts val="900"/>
              </a:spcBef>
              <a:buFontTx/>
              <a:buNone/>
            </a:pPr>
            <a:r>
              <a:rPr lang="cs-CZ" sz="2000" b="1" kern="0" dirty="0" smtClean="0">
                <a:latin typeface="+mj-lt"/>
              </a:rPr>
              <a:t>Výše celkové úhrady za provoz ISDS po letech (v mil. Kč bez DPH):</a:t>
            </a:r>
          </a:p>
          <a:p>
            <a:endParaRPr lang="cs-CZ" sz="2000" kern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58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427067"/>
              </p:ext>
            </p:extLst>
          </p:nvPr>
        </p:nvGraphicFramePr>
        <p:xfrm>
          <a:off x="287338" y="1145902"/>
          <a:ext cx="8568344" cy="5231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22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 smtClean="0"/>
              <a:t>Porovnání vývoje cen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3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23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Spokojenost uživatelů DS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V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letech 2011 a 2014 byl proveden nezávislý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průzkum spokojenosti uživatelů ISDS </a:t>
            </a:r>
            <a:r>
              <a:rPr lang="cs-CZ" sz="2400" i="1" dirty="0">
                <a:latin typeface="Calibri" charset="0"/>
                <a:ea typeface="Calibri" charset="0"/>
                <a:cs typeface="Times New Roman" charset="0"/>
              </a:rPr>
              <a:t>(realizace VALUE ADDED, a.s.).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Naprostá většina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oslovených subjektů (OVM, exekutoři, advokáti, daňoví poradci, právnické osoby) vyjadřuje s ISDS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plnou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spokojenost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Za hlavní přínosy ISDS je považováno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rychlejší vypravení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odchozí i rychlejší zpracování příchozí korespondence.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Respondentům ISDS dle jejich vyjádření napomáhá také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k 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zautomatizování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procesu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vypravování pošty a k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snadnější archivaci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dokumentů.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89BBC2-0B2A-6543-AD41-EEC2A28F2651}" type="slidenum">
              <a:rPr lang="cs-CZ" altLang="x-none"/>
              <a:pPr/>
              <a:t>24</a:t>
            </a:fld>
            <a:endParaRPr lang="cs-CZ" altLang="x-none"/>
          </a:p>
        </p:txBody>
      </p:sp>
      <p:graphicFrame>
        <p:nvGraphicFramePr>
          <p:cNvPr id="2529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972791"/>
              </p:ext>
            </p:extLst>
          </p:nvPr>
        </p:nvGraphicFramePr>
        <p:xfrm>
          <a:off x="634806" y="2204864"/>
          <a:ext cx="8221312" cy="347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af" r:id="rId3" imgW="6286383" imgH="2504984" progId="Excel.Chart.8">
                  <p:embed/>
                </p:oleObj>
              </mc:Choice>
              <mc:Fallback>
                <p:oleObj name="Graf" r:id="rId3" imgW="6286383" imgH="2504984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06" y="2204864"/>
                        <a:ext cx="8221312" cy="3475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2940" name="Picture 12" descr="thumbsUPgr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763220"/>
            <a:ext cx="6477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1" name="Picture 13" descr="thumbsUPgre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63220"/>
            <a:ext cx="6477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2" name="Picture 14" descr="thumbsUPgre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5763220"/>
            <a:ext cx="6477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3" name="Picture 15" descr="thumbsUPgre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785445"/>
            <a:ext cx="6477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44" name="Picture 16" descr="thumbsUPgre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791795"/>
            <a:ext cx="6477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70142" y="332656"/>
            <a:ext cx="874976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2pPr>
            <a:lvl3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3pPr>
            <a:lvl4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4pPr>
            <a:lvl5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5pPr>
            <a:lvl6pPr marL="25146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cs typeface="Arial Unicode MS" charset="0"/>
              </a:defRPr>
            </a:lvl6pPr>
            <a:lvl7pPr marL="29718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cs typeface="Arial Unicode MS" charset="0"/>
              </a:defRPr>
            </a:lvl7pPr>
            <a:lvl8pPr marL="34290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cs typeface="Arial Unicode MS" charset="0"/>
              </a:defRPr>
            </a:lvl8pPr>
            <a:lvl9pPr marL="38862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cs typeface="Arial Unicode MS" charset="0"/>
              </a:defRPr>
            </a:lvl9pPr>
          </a:lstStyle>
          <a:p>
            <a:pPr algn="r"/>
            <a:r>
              <a:rPr lang="cs-CZ" sz="3200" b="1" dirty="0"/>
              <a:t>Spokojenost uživatelů DS</a:t>
            </a:r>
            <a:endParaRPr lang="en-GB" sz="3200" b="1" kern="0" dirty="0"/>
          </a:p>
        </p:txBody>
      </p:sp>
      <p:sp>
        <p:nvSpPr>
          <p:cNvPr id="12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774" y="1556792"/>
            <a:ext cx="856834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200"/>
              </a:spcAft>
            </a:pPr>
            <a:r>
              <a:rPr lang="cs-CZ" sz="2400" b="1" dirty="0" smtClean="0">
                <a:latin typeface="+mj-lt"/>
                <a:ea typeface="Calibri" charset="0"/>
                <a:cs typeface="Times New Roman" charset="0"/>
              </a:rPr>
              <a:t>Porovnání výsledků průzkumu spokojenosti z let </a:t>
            </a:r>
            <a:r>
              <a:rPr lang="en-GB" sz="2400" b="1" dirty="0" smtClean="0">
                <a:latin typeface="+mj-lt"/>
              </a:rPr>
              <a:t>2011 </a:t>
            </a:r>
            <a:r>
              <a:rPr lang="en-GB" sz="2400" b="1" dirty="0">
                <a:latin typeface="+mj-lt"/>
              </a:rPr>
              <a:t>vs. 2014</a:t>
            </a: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25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Spokojenost uživatelů DS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ro 33% respondentů znamená ISDS rychlejší zpracování příchozí pošty</a:t>
            </a: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pro 58% respondentů rychlejší vypravení odchozí pošty </a:t>
            </a: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pro 50% snadnější archivaci el. dokumentů</a:t>
            </a: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pro 33% znamenal ISDS impuls k zautomatizování procesu vypravování pošty</a:t>
            </a:r>
            <a:endParaRPr lang="cs-CZ" sz="2400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89BBC2-0B2A-6543-AD41-EEC2A28F2651}" type="slidenum">
              <a:rPr lang="cs-CZ" altLang="x-none"/>
              <a:pPr/>
              <a:t>26</a:t>
            </a:fld>
            <a:endParaRPr lang="cs-CZ" altLang="x-none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70142" y="332656"/>
            <a:ext cx="874976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2pPr>
            <a:lvl3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3pPr>
            <a:lvl4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4pPr>
            <a:lvl5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5pPr>
            <a:lvl6pPr marL="25146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cs typeface="Arial Unicode MS" charset="0"/>
              </a:defRPr>
            </a:lvl6pPr>
            <a:lvl7pPr marL="29718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cs typeface="Arial Unicode MS" charset="0"/>
              </a:defRPr>
            </a:lvl7pPr>
            <a:lvl8pPr marL="34290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cs typeface="Arial Unicode MS" charset="0"/>
              </a:defRPr>
            </a:lvl8pPr>
            <a:lvl9pPr marL="38862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Calibri" charset="0"/>
                <a:cs typeface="Arial Unicode MS" charset="0"/>
              </a:defRPr>
            </a:lvl9pPr>
          </a:lstStyle>
          <a:p>
            <a:pPr algn="r"/>
            <a:r>
              <a:rPr lang="cs-CZ" sz="3200" b="1" dirty="0" smtClean="0"/>
              <a:t>Spokojenost uživatelů DS</a:t>
            </a:r>
            <a:endParaRPr lang="en-GB" sz="3200" b="1" kern="0" dirty="0"/>
          </a:p>
        </p:txBody>
      </p:sp>
      <p:sp>
        <p:nvSpPr>
          <p:cNvPr id="12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774" y="1556792"/>
            <a:ext cx="856834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Aft>
                <a:spcPts val="1200"/>
              </a:spcAft>
            </a:pPr>
            <a:r>
              <a:rPr lang="cs-CZ" sz="2400" b="1" dirty="0" smtClean="0">
                <a:latin typeface="+mj-lt"/>
                <a:ea typeface="Calibri" charset="0"/>
                <a:cs typeface="Times New Roman" charset="0"/>
              </a:rPr>
              <a:t>Práce s dokumenty 2011 vs. 2014</a:t>
            </a:r>
            <a:br>
              <a:rPr lang="cs-CZ" sz="2400" b="1" dirty="0" smtClean="0">
                <a:latin typeface="+mj-lt"/>
                <a:ea typeface="Calibri" charset="0"/>
                <a:cs typeface="Times New Roman" charset="0"/>
              </a:rPr>
            </a:br>
            <a:endParaRPr lang="en-GB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2" y="2051041"/>
            <a:ext cx="7782409" cy="3898141"/>
          </a:xfrm>
          <a:prstGeom prst="rect">
            <a:avLst/>
          </a:prstGeom>
        </p:spPr>
      </p:pic>
      <p:pic>
        <p:nvPicPr>
          <p:cNvPr id="13" name="Picture 7" descr="thumbsUP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863803"/>
            <a:ext cx="6477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thumbsUP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863803"/>
            <a:ext cx="6477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7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27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 smtClean="0"/>
              <a:t>Celospolečenské </a:t>
            </a:r>
            <a:r>
              <a:rPr lang="cs-CZ" dirty="0"/>
              <a:t>přínosy a úspory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Zásadní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zrychlení oběhu dokumentů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mezi úřady navzájem i mezi úřady a veřejností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Úspory na poštovném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(celkové náklady za datové schránky jsou nižší)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Snížení spotřeby papíru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po zavedení elektronických spisových služeb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Rychlejší dodání i doručení dokumentů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Doručování úředních písemností bez ohledu na aktuální místo pobytu příjemce –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podporují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svobodu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pohybu osob</a:t>
            </a:r>
            <a:endParaRPr lang="en-GB" sz="2400" b="1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Snadná online dostupnost písemností i pro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zdravotně postižené osoby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08D9FC-EA30-455D-8E74-B3905085A2FA}" type="slidenum">
              <a:rPr lang="cs-CZ"/>
              <a:pPr/>
              <a:t>28</a:t>
            </a:fld>
            <a:endParaRPr lang="cs-CZ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187624" y="2132856"/>
            <a:ext cx="7272808" cy="259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>
                <a:latin typeface="+mj-lt"/>
              </a:rPr>
              <a:t>Část </a:t>
            </a:r>
            <a:r>
              <a:rPr lang="cs-CZ" sz="4000" dirty="0" smtClean="0">
                <a:latin typeface="+mj-lt"/>
              </a:rPr>
              <a:t>2: </a:t>
            </a:r>
          </a:p>
          <a:p>
            <a:pPr>
              <a:spcBef>
                <a:spcPct val="50000"/>
              </a:spcBef>
            </a:pPr>
            <a:r>
              <a:rPr lang="cs-CZ" sz="4000" b="1" dirty="0">
                <a:latin typeface="+mj-lt"/>
              </a:rPr>
              <a:t>Představení návrhu zajištění provozu a rozvoje ISDS na období 2018 – 2022</a:t>
            </a:r>
          </a:p>
        </p:txBody>
      </p:sp>
    </p:spTree>
    <p:extLst>
      <p:ext uri="{BB962C8B-B14F-4D97-AF65-F5344CB8AC3E}">
        <p14:creationId xmlns:p14="http://schemas.microsoft.com/office/powerpoint/2010/main" val="15305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29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Aktuální stav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Také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v dalším období po skončení platnosti stávajících smluv (2018 – 2022) zůstává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správcem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ISDS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Ministerstvo vnitra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a 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provozovatelem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Česká pošta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, jak vyplývá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z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platné legislativy.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Probíhá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notifikace Evropské komisi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s ohledem na povinnosti státu vzniklé přidělením veřejné podpory.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V současné době jsou připravovány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smluvní dokumenty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mezi MV a ČP. Plánovaná účinnost nové smlouvy je stanovena od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</a:b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1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 1. 2018.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3</a:t>
            </a:fld>
            <a:endParaRPr lang="cs-CZ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6730" y="332656"/>
            <a:ext cx="8568952" cy="504056"/>
          </a:xfrm>
        </p:spPr>
        <p:txBody>
          <a:bodyPr/>
          <a:lstStyle/>
          <a:p>
            <a:r>
              <a:rPr lang="cs-CZ" b="1" dirty="0" smtClean="0"/>
              <a:t>Úvod</a:t>
            </a:r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Informační systém datových schránek (ISDS)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je informačním systémem veřejné správy, který obsahuje informace o datových schránkách a jejich uživatelích.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Legislativní rámec – zákon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 č. 300/2008 Sb.,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o elektronických úkonech a autorizované konverzi dokumentů, zákon č. 365 /2000 Sb., o informačních systémech veřejné správy.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Spuštění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systému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1. 7. 2009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Správcem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ISDS je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Ministerstvo vnitra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Provozovatelem je Česká pošta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, a.s. jakožto subjekt, kterému bylo provozování svěřeno zákonem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 –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provozovatel zajišťuje chod celého systému, rozesílání přístupových údajů, </a:t>
            </a:r>
            <a:r>
              <a:rPr lang="cs-CZ" sz="2400" dirty="0" err="1">
                <a:latin typeface="Calibri" charset="0"/>
                <a:ea typeface="Calibri" charset="0"/>
                <a:cs typeface="Times New Roman" charset="0"/>
              </a:rPr>
              <a:t>helpdesk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, call-centrum, doplňkové služby a další provozní služby.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30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 smtClean="0"/>
              <a:t>Klíčové body smlouvy MV / ČP</a:t>
            </a:r>
            <a:endParaRPr lang="cs-CZ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Model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spolupráce mezi MV a ČP zůstane obdobný jako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v předchozím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období.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Klíčové body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k řešení: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Změna obchodního modelu – způsob výpočtu úhrady za provozování ISDS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Dořešení licence ISDS – momentálně je držitelem licence ISDS Česká pošta. MV má opci na zakoupení licence v době platnosti smlouvy.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Rozšíření SLA o další garantované služby a navýšení sankcí.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31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Úhrada za provoz ISDS od r. 2018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Od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1. 1. 2018 dojde ke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změně obchodního modelu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Úhrada se bude skládat z: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Ročního </a:t>
            </a: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paušálního poplatku 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(pokrytí fixních nákladů provozovatele)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Platby za transakce 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– součin počtu DZ a jednotkové ceny za 1 DZ (pokrytí variabilních nákladů provozovatele)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sz="2000" b="1" dirty="0">
                <a:latin typeface="Calibri" charset="0"/>
                <a:ea typeface="Calibri" charset="0"/>
                <a:cs typeface="Times New Roman" charset="0"/>
              </a:rPr>
              <a:t>Úhrady za rozvoj 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ISDS – bude čerpáno dle požadavků Správce ISDS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Obchodní a cenový model je aktuálně projednáván, bude koncipován tak, aby byla postupně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zvyšována efektivita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, tedy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cena za datovou zprávu bude v čase klesající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1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32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Očekávané trendy ve využívání ISDS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Pokračující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růst počtu datových schránek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Zvyšování podílu fyzických osob a fyzických podnikajících osob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na celkovém počtu datových schránek.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V souvislosti se zvyšujícím se počtem datových schránek očekáváme další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růst počtu přenesených datových zpráv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Rozšiřování možnosti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využití ISDS při komunikaci s OVM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(elektronizace dalších agend).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Rozvoj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soukromoprávní komunikace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(Poštovní datové zprávy – PDZ) – růst počtu významných subjektů, které budou umožňovat zasílání PDZ, s tím souvisí nárůst počtu odesílatelů i zpráv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Budou přibývat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další portály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, do nichž se lze přihlásit pomocí přístupových údajů vydaných k datové schránce.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33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Predikce ročního počtu datových zpráv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Předpokladem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je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kontinuální nárůst počtu datových zpráv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v příštích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letech.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V roce 2022 by mělo projít systémem téměř 150 mil. zpráv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</a:b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(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pro srovnání – v roce 2016 to bylo 93 mil. zpráv).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647647"/>
            <a:ext cx="6696744" cy="421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34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dirty="0"/>
              <a:t>Plánovaný rozvoj ISDS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ISDS je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dynamický systém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, který se bude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dále rozvíjet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Na nejbližší období jsou plánované následující rozvojové aktivity:</a:t>
            </a:r>
            <a:endParaRPr lang="en-GB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dirty="0" smtClean="0">
                <a:latin typeface="Calibri" charset="0"/>
                <a:ea typeface="Calibri" charset="0"/>
                <a:cs typeface="Times New Roman" charset="0"/>
              </a:rPr>
              <a:t>Napojení </a:t>
            </a:r>
            <a:r>
              <a:rPr lang="cs-CZ" dirty="0">
                <a:latin typeface="Calibri" charset="0"/>
                <a:ea typeface="Calibri" charset="0"/>
                <a:cs typeface="Times New Roman" charset="0"/>
              </a:rPr>
              <a:t>na </a:t>
            </a:r>
            <a:r>
              <a:rPr lang="cs-CZ" b="1" dirty="0">
                <a:latin typeface="Calibri" charset="0"/>
                <a:ea typeface="Calibri" charset="0"/>
                <a:cs typeface="Times New Roman" charset="0"/>
              </a:rPr>
              <a:t>Národní </a:t>
            </a:r>
            <a:r>
              <a:rPr lang="cs-CZ" b="1" dirty="0" err="1">
                <a:latin typeface="Calibri" charset="0"/>
                <a:ea typeface="Calibri" charset="0"/>
                <a:cs typeface="Times New Roman" charset="0"/>
              </a:rPr>
              <a:t>identitní</a:t>
            </a:r>
            <a:r>
              <a:rPr lang="cs-CZ" b="1" dirty="0">
                <a:latin typeface="Calibri" charset="0"/>
                <a:ea typeface="Calibri" charset="0"/>
                <a:cs typeface="Times New Roman" charset="0"/>
              </a:rPr>
              <a:t> autoritu </a:t>
            </a:r>
            <a:r>
              <a:rPr lang="cs-CZ" dirty="0">
                <a:latin typeface="Calibri" charset="0"/>
                <a:ea typeface="Calibri" charset="0"/>
                <a:cs typeface="Times New Roman" charset="0"/>
              </a:rPr>
              <a:t>v roli spoléhající se strany </a:t>
            </a:r>
            <a:r>
              <a:rPr lang="cs-CZ" dirty="0" smtClean="0">
                <a:latin typeface="Calibri" charset="0"/>
                <a:ea typeface="Calibri" charset="0"/>
                <a:cs typeface="Times New Roman" charset="0"/>
              </a:rPr>
              <a:t>(</a:t>
            </a:r>
            <a:r>
              <a:rPr lang="en-US" dirty="0" smtClean="0">
                <a:latin typeface="Calibri" charset="0"/>
                <a:ea typeface="Calibri" charset="0"/>
                <a:cs typeface="Times New Roman" charset="0"/>
              </a:rPr>
              <a:t>service</a:t>
            </a:r>
            <a:r>
              <a:rPr lang="cs-CZ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cs-CZ" dirty="0">
                <a:latin typeface="Calibri" charset="0"/>
                <a:ea typeface="Calibri" charset="0"/>
                <a:cs typeface="Times New Roman" charset="0"/>
              </a:rPr>
              <a:t>provider), umožnění přihlášení pomocí elektronického dokladu </a:t>
            </a:r>
            <a:r>
              <a:rPr lang="cs-CZ" dirty="0" smtClean="0">
                <a:latin typeface="Calibri" charset="0"/>
                <a:ea typeface="Calibri" charset="0"/>
                <a:cs typeface="Times New Roman" charset="0"/>
              </a:rPr>
              <a:t>totožnosti a dalších notifikovaných prostředků pro el. identifikaci.</a:t>
            </a:r>
            <a:endParaRPr lang="en-GB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dirty="0">
                <a:latin typeface="Calibri" charset="0"/>
                <a:ea typeface="Calibri" charset="0"/>
                <a:cs typeface="Times New Roman" charset="0"/>
              </a:rPr>
              <a:t>Implementace požadavků vyplývajících z </a:t>
            </a:r>
            <a:r>
              <a:rPr lang="cs-CZ" b="1" dirty="0">
                <a:latin typeface="Calibri" charset="0"/>
                <a:ea typeface="Calibri" charset="0"/>
                <a:cs typeface="Times New Roman" charset="0"/>
              </a:rPr>
              <a:t>Nařízení </a:t>
            </a:r>
            <a:r>
              <a:rPr lang="cs-CZ" b="1" dirty="0" err="1">
                <a:latin typeface="Calibri" charset="0"/>
                <a:ea typeface="Calibri" charset="0"/>
                <a:cs typeface="Times New Roman" charset="0"/>
              </a:rPr>
              <a:t>eIDAS</a:t>
            </a:r>
            <a:r>
              <a:rPr lang="cs-CZ" b="1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cs-CZ" dirty="0">
                <a:latin typeface="Calibri" charset="0"/>
                <a:ea typeface="Calibri" charset="0"/>
                <a:cs typeface="Times New Roman" charset="0"/>
              </a:rPr>
              <a:t>v oblasti elektronických pečetí a časových razítek</a:t>
            </a:r>
            <a:endParaRPr lang="en-GB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1200"/>
              </a:spcAft>
              <a:buFont typeface="Courier New" charset="0"/>
              <a:buChar char="o"/>
            </a:pPr>
            <a:r>
              <a:rPr lang="cs-CZ" dirty="0">
                <a:latin typeface="Calibri" charset="0"/>
                <a:ea typeface="Calibri" charset="0"/>
                <a:cs typeface="Times New Roman" charset="0"/>
              </a:rPr>
              <a:t>Implementace </a:t>
            </a:r>
            <a:r>
              <a:rPr lang="cs-CZ" b="1" dirty="0">
                <a:latin typeface="Calibri" charset="0"/>
                <a:ea typeface="Calibri" charset="0"/>
                <a:cs typeface="Times New Roman" charset="0"/>
              </a:rPr>
              <a:t>mobilní verze </a:t>
            </a:r>
            <a:r>
              <a:rPr lang="cs-CZ" dirty="0">
                <a:latin typeface="Calibri" charset="0"/>
                <a:ea typeface="Calibri" charset="0"/>
                <a:cs typeface="Times New Roman" charset="0"/>
              </a:rPr>
              <a:t>webového portálu </a:t>
            </a:r>
            <a:r>
              <a:rPr lang="cs-CZ" dirty="0" smtClean="0">
                <a:latin typeface="Calibri" charset="0"/>
                <a:ea typeface="Calibri" charset="0"/>
                <a:cs typeface="Times New Roman" charset="0"/>
              </a:rPr>
              <a:t>ISDS </a:t>
            </a:r>
            <a:endParaRPr lang="en-GB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08D9FC-EA30-455D-8E74-B3905085A2FA}" type="slidenum">
              <a:rPr lang="cs-CZ"/>
              <a:pPr/>
              <a:t>35</a:t>
            </a:fld>
            <a:endParaRPr lang="cs-CZ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187624" y="2132856"/>
            <a:ext cx="7632848" cy="20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>
                <a:latin typeface="+mj-lt"/>
              </a:rPr>
              <a:t>Část 3</a:t>
            </a:r>
            <a:r>
              <a:rPr lang="cs-CZ" sz="4000" dirty="0" smtClean="0">
                <a:latin typeface="+mj-lt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cs-CZ" sz="4000" b="1" dirty="0">
                <a:latin typeface="+mj-lt"/>
              </a:rPr>
              <a:t>Diskuze a sběr připomínek </a:t>
            </a:r>
            <a:r>
              <a:rPr lang="cs-CZ" sz="4000" b="1" dirty="0" smtClean="0">
                <a:latin typeface="+mj-lt"/>
              </a:rPr>
              <a:t>a podnětů </a:t>
            </a:r>
            <a:r>
              <a:rPr lang="cs-CZ" sz="4000" b="1" dirty="0">
                <a:latin typeface="+mj-lt"/>
              </a:rPr>
              <a:t>k dalšímu fungování ISDS</a:t>
            </a:r>
          </a:p>
        </p:txBody>
      </p:sp>
    </p:spTree>
    <p:extLst>
      <p:ext uri="{BB962C8B-B14F-4D97-AF65-F5344CB8AC3E}">
        <p14:creationId xmlns:p14="http://schemas.microsoft.com/office/powerpoint/2010/main" val="849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08D9FC-EA30-455D-8E74-B3905085A2FA}" type="slidenum">
              <a:rPr lang="cs-CZ"/>
              <a:pPr/>
              <a:t>36</a:t>
            </a:fld>
            <a:endParaRPr lang="cs-CZ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187624" y="2132856"/>
            <a:ext cx="7272808" cy="145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 smtClean="0">
                <a:latin typeface="+mj-lt"/>
              </a:rPr>
              <a:t>Závěr:</a:t>
            </a:r>
          </a:p>
          <a:p>
            <a:pPr>
              <a:spcBef>
                <a:spcPct val="50000"/>
              </a:spcBef>
            </a:pPr>
            <a:r>
              <a:rPr lang="cs-CZ" sz="4000" b="1" dirty="0">
                <a:latin typeface="+mj-lt"/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695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4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6730" y="332656"/>
            <a:ext cx="8568952" cy="504056"/>
          </a:xfrm>
        </p:spPr>
        <p:txBody>
          <a:bodyPr/>
          <a:lstStyle/>
          <a:p>
            <a:r>
              <a:rPr lang="cs-CZ" dirty="0"/>
              <a:t>Co jsou datové schránky</a:t>
            </a:r>
            <a:r>
              <a:rPr lang="en-GB" dirty="0"/>
              <a:t/>
            </a:r>
            <a:br>
              <a:rPr lang="en-GB" dirty="0"/>
            </a:br>
            <a:endParaRPr lang="cs-CZ" b="1" dirty="0" smtClean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Náhrada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za klasické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doručování v listinné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podobě.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Primárně slouží k doručování dokumentů mezi občany / firmami a státem a mezi jednotlivými úřady.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Umožňuje elektronické úkony (podání) vůči úřadům.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Veškeré informace plně elektronizované =&gt; možnost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napojení do interních systémů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uživatelů.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Povinně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(na základě zákona) zřizované schránky: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Orgány veřejné moci, právnické osoby zapsané v obchodním rejstříku, advokáti, daňoví poradci a insolvenční správci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Nepovinně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 (na základě žádosti) zřizované schránky: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Právnické osoby nezapsané v obchodním rejstříku, fyzické osoby podnikající, fyzické osoby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5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6730" y="332656"/>
            <a:ext cx="8568952" cy="504056"/>
          </a:xfrm>
        </p:spPr>
        <p:txBody>
          <a:bodyPr/>
          <a:lstStyle/>
          <a:p>
            <a:r>
              <a:rPr lang="cs-CZ" dirty="0"/>
              <a:t>Benefity datových schránek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Informační systém datových schránek …</a:t>
            </a:r>
            <a:endParaRPr lang="en-GB" sz="2400" b="1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… je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rychlý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Na rozdíl od papírové pošty trvá dodání vteřiny až minuty.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… je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dostupný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Zprávy lze odesílat z domova či kanceláře.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… je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bezpečný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Na rozdíl od emailu je prakticky vyloučen spam, totožnost odesilatele i adresáta je známa a ověřena.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… je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levný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ourier New" charset="0"/>
              <a:buChar char="o"/>
            </a:pPr>
            <a:r>
              <a:rPr lang="cs-CZ" sz="1800" dirty="0">
                <a:latin typeface="Calibri" charset="0"/>
                <a:ea typeface="Calibri" charset="0"/>
                <a:cs typeface="Times New Roman" charset="0"/>
              </a:rPr>
              <a:t>Soukromí uživatelé odesílají zcela zadarmo, veřejná správa platí výrazně méně oproti listovní zásilce.</a:t>
            </a:r>
            <a:endParaRPr lang="en-GB" sz="18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6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6730" y="332656"/>
            <a:ext cx="8568952" cy="504056"/>
          </a:xfrm>
        </p:spPr>
        <p:txBody>
          <a:bodyPr/>
          <a:lstStyle/>
          <a:p>
            <a:r>
              <a:rPr lang="cs-CZ" dirty="0" smtClean="0"/>
              <a:t>Další výhody datových schránek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endParaRPr lang="cs-CZ" sz="24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garantované a průkazné doručení zpráv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, vč. průkaznosti obsahu</a:t>
            </a:r>
            <a:endParaRPr lang="en-GB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možnost svěřit ovládání datové schránky plně či částečně jiné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pověřené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osobě</a:t>
            </a:r>
            <a:endParaRPr lang="en-GB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možnost získat některé elektronické výpisy (např. rejstřík trestů a bodové hodnocení řidiče)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zdarma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 do datové schránky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Symbol" charset="2"/>
              <a:buChar char=""/>
            </a:pP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možnost využít přístupové údaje vydané k datové schránce k 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přihlášení do jiných portálů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 a el. aplikací, jako je např. </a:t>
            </a:r>
            <a:r>
              <a:rPr lang="cs-CZ" sz="2400" dirty="0" err="1" smtClean="0">
                <a:latin typeface="Calibri" charset="0"/>
                <a:ea typeface="Calibri" charset="0"/>
                <a:cs typeface="Times New Roman" charset="0"/>
              </a:rPr>
              <a:t>ePortál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 ČSSZ a Daňový portál finanční správy</a:t>
            </a:r>
            <a:endParaRPr lang="en-GB" sz="24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7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sz="2800" dirty="0"/>
              <a:t>Unikátní řešení </a:t>
            </a:r>
            <a:r>
              <a:rPr lang="cs-CZ" sz="2800" dirty="0" smtClean="0"/>
              <a:t>pro elektronické </a:t>
            </a:r>
            <a:r>
              <a:rPr lang="cs-CZ" sz="2800" dirty="0"/>
              <a:t>úkony</a:t>
            </a:r>
            <a:endParaRPr lang="en-GB" sz="2800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cs-CZ" sz="24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1200"/>
              </a:spcAft>
            </a:pP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Datové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schránky byly navrženy jako efektivnější alternativa emailu s el. podpisem.</a:t>
            </a:r>
            <a:endParaRPr lang="en-GB" sz="2400" b="1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Pomocí datové schránky lze učinit podání i bez elektronického podpisu.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Na rozdíl od emailu poskytuje ISDS elektronicky podepsané dodejky / doručenky.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Na rozdíl od emailu lze jednoznačně prokázat obsah podání. 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8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32656"/>
            <a:ext cx="8749766" cy="504056"/>
          </a:xfrm>
        </p:spPr>
        <p:txBody>
          <a:bodyPr/>
          <a:lstStyle/>
          <a:p>
            <a:r>
              <a:rPr lang="cs-CZ" sz="2800" dirty="0" smtClean="0"/>
              <a:t>Trojí způsob ovládání datové schránky </a:t>
            </a:r>
            <a:endParaRPr lang="cs-CZ" sz="2800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0"/>
              </a:spcAft>
              <a:buFont typeface="Symbol" charset="2"/>
              <a:buChar char=""/>
            </a:pPr>
            <a:endParaRPr lang="cs-CZ" sz="24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0"/>
              </a:spcAft>
              <a:buFont typeface="Symbol" charset="2"/>
              <a:buChar char=""/>
            </a:pP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Klientský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portál datových schránek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výchozí webová aplikace, dostupná jako součást ISDS na adrese </a:t>
            </a:r>
            <a:r>
              <a:rPr lang="cs-CZ" sz="2000" u="sng" dirty="0">
                <a:solidFill>
                  <a:srgbClr val="0563C1"/>
                </a:solidFill>
                <a:latin typeface="Calibri" charset="0"/>
                <a:ea typeface="Calibri" charset="0"/>
                <a:cs typeface="Times New Roman" charset="0"/>
              </a:rPr>
              <a:t>www.mojedatovaschranka.cz</a:t>
            </a: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,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nevyžaduje instalaci žádného specifického programového vybavení.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Bef>
                <a:spcPts val="1200"/>
              </a:spcBef>
              <a:spcAft>
                <a:spcPts val="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Aplikační rozhraní ISDS: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od počátku systému lze ovládat datovou schránku i pomocí jiných aplikací,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tyto tzv. aplikace třetích stran mají k dispozici zdarma komplexní aplikační rozhraní (API), popsané v Provozním řádu ISDS,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0"/>
              </a:spcAft>
              <a:buFont typeface="Courier New" charset="0"/>
              <a:buChar char="o"/>
            </a:pPr>
            <a:r>
              <a:rPr lang="cs-CZ" sz="2000" dirty="0" smtClean="0">
                <a:latin typeface="Calibri" charset="0"/>
                <a:ea typeface="Calibri" charset="0"/>
                <a:cs typeface="Times New Roman" charset="0"/>
              </a:rPr>
              <a:t>vznikla celá řada aplikací, od jednoduchých po komplexní (některé jsou i zdarma).</a:t>
            </a:r>
          </a:p>
          <a:p>
            <a:pPr lvl="0">
              <a:spcBef>
                <a:spcPts val="1200"/>
              </a:spcBef>
              <a:spcAft>
                <a:spcPts val="0"/>
              </a:spcAft>
              <a:buFont typeface="Symbol" charset="2"/>
              <a:buChar char=""/>
            </a:pP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Přístupové 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rozhraní ISDS: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na základě schválení žádosti lze umožnit jiným poskytovatelům internetových služeb integraci jejich aplikace s datovou schránkou,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lvl="1">
              <a:spcAft>
                <a:spcPts val="0"/>
              </a:spcAft>
              <a:buFont typeface="Courier New" charset="0"/>
              <a:buChar char="o"/>
            </a:pPr>
            <a:r>
              <a:rPr lang="cs-CZ" sz="2000" dirty="0">
                <a:latin typeface="Calibri" charset="0"/>
                <a:ea typeface="Calibri" charset="0"/>
                <a:cs typeface="Times New Roman" charset="0"/>
              </a:rPr>
              <a:t>k ovládání DS pak může klient využít přístupové údaje či přihlašovací nástroje jiného poskytovatele (např. internetové bankovnictví).</a:t>
            </a:r>
            <a:endParaRPr lang="en-GB" sz="20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A31AC5-3BB5-45C7-B93F-781F45B57272}" type="slidenum">
              <a:rPr lang="cs-CZ"/>
              <a:pPr/>
              <a:t>9</a:t>
            </a:fld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86730" y="332656"/>
            <a:ext cx="8568952" cy="504056"/>
          </a:xfrm>
        </p:spPr>
        <p:txBody>
          <a:bodyPr/>
          <a:lstStyle/>
          <a:p>
            <a:r>
              <a:rPr lang="cs-CZ" dirty="0"/>
              <a:t>Milníky</a:t>
            </a:r>
            <a:endParaRPr lang="en-GB" dirty="0"/>
          </a:p>
        </p:txBody>
      </p:sp>
      <p:sp>
        <p:nvSpPr>
          <p:cNvPr id="7" name="Text Placeholder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4744"/>
            <a:ext cx="8568344" cy="523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1200"/>
              </a:spcAft>
              <a:buFont typeface="Symbol" charset="2"/>
              <a:buChar char=""/>
            </a:pPr>
            <a:endParaRPr lang="cs-CZ" sz="24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1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. 7. 2009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: 	Start informačního systému datových schránek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1. 11. </a:t>
            </a:r>
            <a:r>
              <a:rPr lang="cs-CZ" sz="2400" b="1" dirty="0" smtClean="0">
                <a:latin typeface="Calibri" charset="0"/>
                <a:ea typeface="Calibri" charset="0"/>
                <a:cs typeface="Times New Roman" charset="0"/>
              </a:rPr>
              <a:t>2009</a:t>
            </a:r>
            <a:r>
              <a:rPr lang="cs-CZ" sz="2400" dirty="0" smtClean="0">
                <a:latin typeface="Calibri" charset="0"/>
                <a:ea typeface="Calibri" charset="0"/>
                <a:cs typeface="Times New Roman" charset="0"/>
              </a:rPr>
              <a:t>: Povinná 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aktivace datových schránek zřízených ze zákona – „</a:t>
            </a: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ostrý start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“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1. 1. 2010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: 	Možnost zasílání elektronických faktur mezi soukromými subjekty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1. 7. 2010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: 	Soukromoprávní komunikace bez omezení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1. 1. 2013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: 	Změna obchodního modelu – přechod na plně paušální systém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lvl="0">
              <a:spcAft>
                <a:spcPts val="1200"/>
              </a:spcAft>
              <a:buFont typeface="Symbol" charset="2"/>
              <a:buChar char=""/>
            </a:pPr>
            <a:r>
              <a:rPr lang="cs-CZ" sz="2400" b="1" dirty="0">
                <a:latin typeface="Calibri" charset="0"/>
                <a:ea typeface="Calibri" charset="0"/>
                <a:cs typeface="Times New Roman" charset="0"/>
              </a:rPr>
              <a:t>1. 1. 2018</a:t>
            </a:r>
            <a:r>
              <a:rPr lang="cs-CZ" sz="2400" dirty="0">
                <a:latin typeface="Calibri" charset="0"/>
                <a:ea typeface="Calibri" charset="0"/>
                <a:cs typeface="Times New Roman" charset="0"/>
              </a:rPr>
              <a:t>: 	Nová smlouva, změna obchodního modelu</a:t>
            </a:r>
            <a:endParaRPr lang="en-GB" sz="2400" dirty="0">
              <a:latin typeface="Calibri" charset="0"/>
              <a:ea typeface="Calibri" charset="0"/>
              <a:cs typeface="Times New Roman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x-none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MV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šablona_MV.potx</Template>
  <TotalTime>1221</TotalTime>
  <Words>1631</Words>
  <Application>Microsoft Macintosh PowerPoint</Application>
  <PresentationFormat>On-screen Show (4:3)</PresentationFormat>
  <Paragraphs>274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 Unicode MS</vt:lpstr>
      <vt:lpstr>Calibri</vt:lpstr>
      <vt:lpstr>Courier New</vt:lpstr>
      <vt:lpstr>ＭＳ Ｐゴシック</vt:lpstr>
      <vt:lpstr>Symbol</vt:lpstr>
      <vt:lpstr>Times New Roman</vt:lpstr>
      <vt:lpstr>Arial</vt:lpstr>
      <vt:lpstr>šablona_MV</vt:lpstr>
      <vt:lpstr>Graf aplikace Microsoft Office Excel</vt:lpstr>
      <vt:lpstr>Microsoft Excel Chart</vt:lpstr>
      <vt:lpstr>Veřejná konzultace  Informační systém datových schránek  26. dubna 2017 </vt:lpstr>
      <vt:lpstr>PowerPoint Presentation</vt:lpstr>
      <vt:lpstr>Úvod</vt:lpstr>
      <vt:lpstr>Co jsou datové schránky </vt:lpstr>
      <vt:lpstr>Benefity datových schránek</vt:lpstr>
      <vt:lpstr>Další výhody datových schránek</vt:lpstr>
      <vt:lpstr>Unikátní řešení pro elektronické úkony</vt:lpstr>
      <vt:lpstr>Trojí způsob ovládání datové schránky </vt:lpstr>
      <vt:lpstr>Milníky</vt:lpstr>
      <vt:lpstr>Datové schránky v číslech </vt:lpstr>
      <vt:lpstr>Vývoj počtu zřízených DS</vt:lpstr>
      <vt:lpstr>Vývoj počtu datových schránek</vt:lpstr>
      <vt:lpstr>Vývoj počtu datových schránek (v tisících)</vt:lpstr>
      <vt:lpstr>Vývoj počtu datových zpráv</vt:lpstr>
      <vt:lpstr>Provoz dle typu uživatelů</vt:lpstr>
      <vt:lpstr>Doplňkové služby</vt:lpstr>
      <vt:lpstr>Kvalitní uživatelská podpora</vt:lpstr>
      <vt:lpstr>Kvalitní uživatelská podpora</vt:lpstr>
      <vt:lpstr>Dostupnost a bezpečnost ISDS </vt:lpstr>
      <vt:lpstr>Rozvoj ISDS v období 2009 až 2017</vt:lpstr>
      <vt:lpstr>Úhrada za provoz ISDS</vt:lpstr>
      <vt:lpstr>Porovnání vývoje cen</vt:lpstr>
      <vt:lpstr>Spokojenost uživatelů DS</vt:lpstr>
      <vt:lpstr>PowerPoint Presentation</vt:lpstr>
      <vt:lpstr>Spokojenost uživatelů DS</vt:lpstr>
      <vt:lpstr>PowerPoint Presentation</vt:lpstr>
      <vt:lpstr>Celospolečenské přínosy a úspory</vt:lpstr>
      <vt:lpstr>PowerPoint Presentation</vt:lpstr>
      <vt:lpstr>Aktuální stav</vt:lpstr>
      <vt:lpstr>Klíčové body smlouvy MV / ČP</vt:lpstr>
      <vt:lpstr>Úhrada za provoz ISDS od r. 2018</vt:lpstr>
      <vt:lpstr>Očekávané trendy ve využívání ISDS</vt:lpstr>
      <vt:lpstr>Predikce ročního počtu datových zpráv</vt:lpstr>
      <vt:lpstr>Plánovaný rozvoj ISDS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Autorizace Seznamu OVM</dc:title>
  <dc:subject>Prezentace pro tajemníky ORP</dc:subject>
  <dc:creator>Ministerstvo vnitra ČR</dc:creator>
  <cp:keywords>Seznam OVM, ISDS, CzP</cp:keywords>
  <cp:lastModifiedBy>Pavel Tesař</cp:lastModifiedBy>
  <cp:revision>101</cp:revision>
  <cp:lastPrinted>1601-01-01T00:00:00Z</cp:lastPrinted>
  <dcterms:created xsi:type="dcterms:W3CDTF">2011-10-07T08:47:43Z</dcterms:created>
  <dcterms:modified xsi:type="dcterms:W3CDTF">2017-04-25T13:06:35Z</dcterms:modified>
  <cp:category>projekt Seznam OVM</cp:category>
</cp:coreProperties>
</file>