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6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2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3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29"/>
  </p:notesMasterIdLst>
  <p:sldIdLst>
    <p:sldId id="434" r:id="rId5"/>
    <p:sldId id="11398" r:id="rId6"/>
    <p:sldId id="11411" r:id="rId7"/>
    <p:sldId id="11415" r:id="rId8"/>
    <p:sldId id="11407" r:id="rId9"/>
    <p:sldId id="260" r:id="rId10"/>
    <p:sldId id="462" r:id="rId11"/>
    <p:sldId id="11408" r:id="rId12"/>
    <p:sldId id="11412" r:id="rId13"/>
    <p:sldId id="11413" r:id="rId14"/>
    <p:sldId id="11399" r:id="rId15"/>
    <p:sldId id="11400" r:id="rId16"/>
    <p:sldId id="11401" r:id="rId17"/>
    <p:sldId id="11402" r:id="rId18"/>
    <p:sldId id="11403" r:id="rId19"/>
    <p:sldId id="11416" r:id="rId20"/>
    <p:sldId id="11418" r:id="rId21"/>
    <p:sldId id="11417" r:id="rId22"/>
    <p:sldId id="11419" r:id="rId23"/>
    <p:sldId id="11420" r:id="rId24"/>
    <p:sldId id="11404" r:id="rId25"/>
    <p:sldId id="11414" r:id="rId26"/>
    <p:sldId id="11406" r:id="rId27"/>
    <p:sldId id="461" r:id="rId2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větlý vzhled" id="{847CB7C1-D25C-C94A-90F9-9FA2FE0242E5}">
          <p14:sldIdLst>
            <p14:sldId id="434"/>
            <p14:sldId id="11398"/>
            <p14:sldId id="11411"/>
            <p14:sldId id="11415"/>
            <p14:sldId id="11407"/>
            <p14:sldId id="260"/>
            <p14:sldId id="462"/>
            <p14:sldId id="11408"/>
            <p14:sldId id="11412"/>
            <p14:sldId id="11413"/>
            <p14:sldId id="11399"/>
            <p14:sldId id="11400"/>
            <p14:sldId id="11401"/>
            <p14:sldId id="11402"/>
            <p14:sldId id="11403"/>
            <p14:sldId id="11416"/>
            <p14:sldId id="11418"/>
            <p14:sldId id="11417"/>
            <p14:sldId id="11419"/>
            <p14:sldId id="11420"/>
            <p14:sldId id="11404"/>
            <p14:sldId id="11414"/>
            <p14:sldId id="11406"/>
            <p14:sldId id="461"/>
          </p14:sldIdLst>
        </p14:section>
      </p14:sectionLst>
    </p:ext>
    <p:ext uri="{EFAFB233-063F-42B5-8137-9DF3F51BA10A}">
      <p15:sldGuideLst xmlns:p15="http://schemas.microsoft.com/office/powerpoint/2012/main">
        <p15:guide id="1" pos="7310" userDrawn="1">
          <p15:clr>
            <a:srgbClr val="A4A3A4"/>
          </p15:clr>
        </p15:guide>
        <p15:guide id="2" orient="horz" pos="2364" userDrawn="1">
          <p15:clr>
            <a:srgbClr val="A4A3A4"/>
          </p15:clr>
        </p15:guide>
        <p15:guide id="3" pos="3817" userDrawn="1">
          <p15:clr>
            <a:srgbClr val="A4A3A4"/>
          </p15:clr>
        </p15:guide>
        <p15:guide id="4" orient="horz" pos="3997" userDrawn="1">
          <p15:clr>
            <a:srgbClr val="A4A3A4"/>
          </p15:clr>
        </p15:guide>
        <p15:guide id="5" orient="horz" pos="1570" userDrawn="1">
          <p15:clr>
            <a:srgbClr val="A4A3A4"/>
          </p15:clr>
        </p15:guide>
        <p15:guide id="6" orient="horz" pos="340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B10A24-F0A0-75EE-2A1A-FC288F43C0E1}" name="Ulrychová Helena" initials="HU" userId="S::helena.ulrychova@dia.gov.cz::00b3acbf-6fee-423a-a005-d181c2e3e4b6" providerId="AD"/>
  <p188:author id="{4591F389-5BD6-1642-3BC2-CC4052B753BA}" name="Hastíková Jana" initials="HJ" userId="S::jana.hastikova@dia.gov.cz::7ce3e1dc-1839-49e9-87ec-65ce1a654ed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EAB0"/>
    <a:srgbClr val="FFAA00"/>
    <a:srgbClr val="007339"/>
    <a:srgbClr val="FCF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484" autoAdjust="0"/>
  </p:normalViewPr>
  <p:slideViewPr>
    <p:cSldViewPr snapToGrid="0">
      <p:cViewPr varScale="1">
        <p:scale>
          <a:sx n="71" d="100"/>
          <a:sy n="71" d="100"/>
        </p:scale>
        <p:origin x="412" y="48"/>
      </p:cViewPr>
      <p:guideLst>
        <p:guide pos="7310"/>
        <p:guide orient="horz" pos="2364"/>
        <p:guide pos="3817"/>
        <p:guide orient="horz" pos="3997"/>
        <p:guide orient="horz" pos="1570"/>
        <p:guide orient="horz" pos="34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5" d="100"/>
        <a:sy n="85" d="100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lrychová Helena" userId="00b3acbf-6fee-423a-a005-d181c2e3e4b6" providerId="ADAL" clId="{FF2DEE0A-3C6D-4FC4-801F-FA3A7A8B8607}"/>
    <pc:docChg chg="modSld">
      <pc:chgData name="Ulrychová Helena" userId="00b3acbf-6fee-423a-a005-d181c2e3e4b6" providerId="ADAL" clId="{FF2DEE0A-3C6D-4FC4-801F-FA3A7A8B8607}" dt="2026-10-08T09:13:11.406" v="0" actId="1076"/>
      <pc:docMkLst>
        <pc:docMk/>
      </pc:docMkLst>
      <pc:sldChg chg="modSp mod">
        <pc:chgData name="Ulrychová Helena" userId="00b3acbf-6fee-423a-a005-d181c2e3e4b6" providerId="ADAL" clId="{FF2DEE0A-3C6D-4FC4-801F-FA3A7A8B8607}" dt="2026-10-08T09:13:11.406" v="0" actId="1076"/>
        <pc:sldMkLst>
          <pc:docMk/>
          <pc:sldMk cId="1480732848" sldId="434"/>
        </pc:sldMkLst>
        <pc:spChg chg="mod">
          <ac:chgData name="Ulrychová Helena" userId="00b3acbf-6fee-423a-a005-d181c2e3e4b6" providerId="ADAL" clId="{FF2DEE0A-3C6D-4FC4-801F-FA3A7A8B8607}" dt="2026-10-08T09:13:11.406" v="0" actId="1076"/>
          <ac:spMkLst>
            <pc:docMk/>
            <pc:sldMk cId="1480732848" sldId="434"/>
            <ac:spMk id="2" creationId="{2A51D8F0-1B68-0EAB-903B-18AA2C609935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576280915459524E-2"/>
          <c:y val="3.3952407813865951E-2"/>
          <c:w val="0.3227612211782605"/>
          <c:h val="0.79628555311680438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F2-45B8-847F-21D4BB225FE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EF0-4D15-AF22-3C59AFC69C71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EF0-4D15-AF22-3C59AFC69C71}"/>
              </c:ext>
            </c:extLst>
          </c:dPt>
          <c:dPt>
            <c:idx val="3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B56-446F-9B71-21F509267BE1}"/>
              </c:ext>
            </c:extLst>
          </c:dPt>
          <c:dPt>
            <c:idx val="4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B56-446F-9B71-21F509267BE1}"/>
              </c:ext>
            </c:extLst>
          </c:dPt>
          <c:dPt>
            <c:idx val="5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B56-446F-9B71-21F509267BE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List1!$A$2:$A$7</c:f>
              <c:strCache>
                <c:ptCount val="6"/>
                <c:pt idx="0">
                  <c:v>Centrální úřad</c:v>
                </c:pt>
                <c:pt idx="1">
                  <c:v>Krajský úřad</c:v>
                </c:pt>
                <c:pt idx="2">
                  <c:v>Obec prvního typu</c:v>
                </c:pt>
                <c:pt idx="3">
                  <c:v>Obec druhého typu</c:v>
                </c:pt>
                <c:pt idx="4">
                  <c:v>Obec třetího typu 
(ORP a mag. města, Hl. m. Praha)</c:v>
                </c:pt>
                <c:pt idx="5">
                  <c:v>Jiný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19</c:v>
                </c:pt>
                <c:pt idx="1">
                  <c:v>4</c:v>
                </c:pt>
                <c:pt idx="2">
                  <c:v>45</c:v>
                </c:pt>
                <c:pt idx="3">
                  <c:v>6</c:v>
                </c:pt>
                <c:pt idx="4">
                  <c:v>6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F0-4D15-AF22-3C59AFC69C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solidFill>
            <a:schemeClr val="bg1">
              <a:alpha val="97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42400480848911493"/>
          <c:y val="6.2218064673758129E-2"/>
          <c:w val="0.55824622111358524"/>
          <c:h val="0.916475472021340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576280915459524E-2"/>
          <c:y val="3.3952407813865951E-2"/>
          <c:w val="0.3227612211782605"/>
          <c:h val="0.79628555311680438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1E9-4988-AB8F-EF84A8257CA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EF0-4D15-AF22-3C59AFC69C7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List1!$A$2:$A$3</c:f>
              <c:strCache>
                <c:ptCount val="2"/>
                <c:pt idx="0">
                  <c:v>Moje role/zodpovědnost zahrnuje též IT</c:v>
                </c:pt>
                <c:pt idx="1">
                  <c:v>Moje role se IT netýká</c:v>
                </c:pt>
              </c:strCache>
            </c:strRef>
          </c:cat>
          <c:val>
            <c:numRef>
              <c:f>List1!$B$2:$B$3</c:f>
              <c:numCache>
                <c:formatCode>0</c:formatCode>
                <c:ptCount val="2"/>
                <c:pt idx="0">
                  <c:v>71</c:v>
                </c:pt>
                <c:pt idx="1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F0-4D15-AF22-3C59AFC69C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solidFill>
            <a:schemeClr val="bg1">
              <a:alpha val="97000"/>
            </a:schemeClr>
          </a:solidFill>
        </a:ln>
        <a:effectLst/>
      </c:spPr>
    </c:plotArea>
    <c:legend>
      <c:legendPos val="r"/>
      <c:layout>
        <c:manualLayout>
          <c:xMode val="edge"/>
          <c:yMode val="edge"/>
          <c:x val="0.44631766598530775"/>
          <c:y val="0.12049443445133766"/>
          <c:w val="0.55368233401469213"/>
          <c:h val="0.540918203361762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564918753707596E-2"/>
          <c:y val="0.48607280274292025"/>
          <c:w val="0.92894719363524625"/>
          <c:h val="0.4443793304888599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Ano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očekávání</c:v>
                </c:pt>
              </c:strCache>
            </c:strRef>
          </c:cat>
          <c:val>
            <c:numRef>
              <c:f>List1!$B$2</c:f>
              <c:numCache>
                <c:formatCode>0</c:formatCode>
                <c:ptCount val="1"/>
                <c:pt idx="0">
                  <c:v>70.910000801086397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6F-4E6C-AAF8-2FA92C55654C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očekávání</c:v>
                </c:pt>
              </c:strCache>
            </c:strRef>
          </c:cat>
          <c:val>
            <c:numRef>
              <c:f>List1!$C$2</c:f>
              <c:numCache>
                <c:formatCode>0</c:formatCode>
                <c:ptCount val="1"/>
                <c:pt idx="0">
                  <c:v>8.1800006330013293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6F-4E6C-AAF8-2FA92C55654C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Nevím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očekávání</c:v>
                </c:pt>
              </c:strCache>
            </c:strRef>
          </c:cat>
          <c:val>
            <c:numRef>
              <c:f>List1!$D$2</c:f>
              <c:numCache>
                <c:formatCode>0</c:formatCode>
                <c:ptCount val="1"/>
                <c:pt idx="0">
                  <c:v>10.0000001490116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6F-4E6C-AAF8-2FA92C55654C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Nevím, co je cloudová služba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očekávání</c:v>
                </c:pt>
              </c:strCache>
            </c:strRef>
          </c:cat>
          <c:val>
            <c:numRef>
              <c:f>List1!$E$2</c:f>
              <c:numCache>
                <c:formatCode>0</c:formatCode>
                <c:ptCount val="1"/>
                <c:pt idx="0">
                  <c:v>10.9099999070168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6F-4E6C-AAF8-2FA92C5565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100"/>
        <c:axId val="1472766895"/>
        <c:axId val="1472838959"/>
      </c:barChart>
      <c:catAx>
        <c:axId val="147276689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72838959"/>
        <c:crosses val="autoZero"/>
        <c:auto val="1"/>
        <c:lblAlgn val="ctr"/>
        <c:lblOffset val="100"/>
        <c:noMultiLvlLbl val="0"/>
      </c:catAx>
      <c:valAx>
        <c:axId val="1472838959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1472766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5436875889355159"/>
          <c:y val="9.3911988937611379E-2"/>
          <c:w val="0.79125599009221415"/>
          <c:h val="0.150543876124910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564918753707596E-2"/>
          <c:y val="0.39975513487662828"/>
          <c:w val="0.92894719363524625"/>
          <c:h val="0.6002448651233717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Ano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Centrální úřad</c:v>
                </c:pt>
                <c:pt idx="1">
                  <c:v>Krajský úřad</c:v>
                </c:pt>
                <c:pt idx="2">
                  <c:v>Obec prvního typu</c:v>
                </c:pt>
                <c:pt idx="3">
                  <c:v>Obec druhého typu</c:v>
                </c:pt>
                <c:pt idx="4">
                  <c:v>Obec třetího typu (ORP a magistrátní města, Hl. m. Praha)</c:v>
                </c:pt>
                <c:pt idx="5">
                  <c:v>Jiný</c:v>
                </c:pt>
              </c:strCache>
            </c:strRef>
          </c:cat>
          <c:val>
            <c:numRef>
              <c:f>List1!$B$2:$B$7</c:f>
              <c:numCache>
                <c:formatCode>0</c:formatCode>
                <c:ptCount val="6"/>
                <c:pt idx="0">
                  <c:v>78.947368421052602</c:v>
                </c:pt>
                <c:pt idx="1">
                  <c:v>100</c:v>
                </c:pt>
                <c:pt idx="2">
                  <c:v>60</c:v>
                </c:pt>
                <c:pt idx="3">
                  <c:v>83.3333333333333</c:v>
                </c:pt>
                <c:pt idx="4">
                  <c:v>66.6666666666667</c:v>
                </c:pt>
                <c:pt idx="5">
                  <c:v>76.6666666666667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6F-4E6C-AAF8-2FA92C55654C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Centrální úřad</c:v>
                </c:pt>
                <c:pt idx="1">
                  <c:v>Krajský úřad</c:v>
                </c:pt>
                <c:pt idx="2">
                  <c:v>Obec prvního typu</c:v>
                </c:pt>
                <c:pt idx="3">
                  <c:v>Obec druhého typu</c:v>
                </c:pt>
                <c:pt idx="4">
                  <c:v>Obec třetího typu (ORP a magistrátní města, Hl. m. Praha)</c:v>
                </c:pt>
                <c:pt idx="5">
                  <c:v>Jiný</c:v>
                </c:pt>
              </c:strCache>
            </c:strRef>
          </c:cat>
          <c:val>
            <c:numRef>
              <c:f>List1!$C$2:$C$7</c:f>
              <c:numCache>
                <c:formatCode>General</c:formatCode>
                <c:ptCount val="6"/>
                <c:pt idx="0" formatCode="0">
                  <c:v>15.789473684210501</c:v>
                </c:pt>
                <c:pt idx="2" formatCode="0">
                  <c:v>8.8888888888888893</c:v>
                </c:pt>
                <c:pt idx="5" formatCode="0">
                  <c:v>6.6666666666666696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6F-4E6C-AAF8-2FA92C55654C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Nevím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Centrální úřad</c:v>
                </c:pt>
                <c:pt idx="1">
                  <c:v>Krajský úřad</c:v>
                </c:pt>
                <c:pt idx="2">
                  <c:v>Obec prvního typu</c:v>
                </c:pt>
                <c:pt idx="3">
                  <c:v>Obec druhého typu</c:v>
                </c:pt>
                <c:pt idx="4">
                  <c:v>Obec třetího typu (ORP a magistrátní města, Hl. m. Praha)</c:v>
                </c:pt>
                <c:pt idx="5">
                  <c:v>Jiný</c:v>
                </c:pt>
              </c:strCache>
            </c:strRef>
          </c:cat>
          <c:val>
            <c:numRef>
              <c:f>List1!$D$2:$D$7</c:f>
              <c:numCache>
                <c:formatCode>General</c:formatCode>
                <c:ptCount val="6"/>
                <c:pt idx="2" formatCode="0">
                  <c:v>11.1111111111111</c:v>
                </c:pt>
                <c:pt idx="3" formatCode="0">
                  <c:v>16.6666666666667</c:v>
                </c:pt>
                <c:pt idx="4" formatCode="0">
                  <c:v>33.3333333333333</c:v>
                </c:pt>
                <c:pt idx="5" formatCode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6F-4E6C-AAF8-2FA92C55654C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Nevím, co je cloudová služba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Centrální úřad</c:v>
                </c:pt>
                <c:pt idx="1">
                  <c:v>Krajský úřad</c:v>
                </c:pt>
                <c:pt idx="2">
                  <c:v>Obec prvního typu</c:v>
                </c:pt>
                <c:pt idx="3">
                  <c:v>Obec druhého typu</c:v>
                </c:pt>
                <c:pt idx="4">
                  <c:v>Obec třetího typu (ORP a magistrátní města, Hl. m. Praha)</c:v>
                </c:pt>
                <c:pt idx="5">
                  <c:v>Jiný</c:v>
                </c:pt>
              </c:strCache>
            </c:strRef>
          </c:cat>
          <c:val>
            <c:numRef>
              <c:f>List1!$E$2:$E$7</c:f>
              <c:numCache>
                <c:formatCode>General</c:formatCode>
                <c:ptCount val="6"/>
                <c:pt idx="0" formatCode="0">
                  <c:v>5.2631578947368398</c:v>
                </c:pt>
                <c:pt idx="2" formatCode="0">
                  <c:v>20</c:v>
                </c:pt>
                <c:pt idx="5" formatCode="0">
                  <c:v>6.6666666666666696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6F-4E6C-AAF8-2FA92C5565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472766895"/>
        <c:axId val="1472838959"/>
      </c:barChart>
      <c:catAx>
        <c:axId val="147276689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72838959"/>
        <c:crosses val="autoZero"/>
        <c:auto val="1"/>
        <c:lblAlgn val="ctr"/>
        <c:lblOffset val="100"/>
        <c:noMultiLvlLbl val="0"/>
      </c:catAx>
      <c:valAx>
        <c:axId val="1472838959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1472766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8027744404121939E-3"/>
          <c:y val="0.23478759764694737"/>
          <c:w val="0.93170049940295185"/>
          <c:h val="0.150268384516273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366548861602951E-2"/>
          <c:y val="0.13390258675451686"/>
          <c:w val="0.92894719363524625"/>
          <c:h val="0.7597943596637661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1D7-48CD-A225-E7176C0AE9E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071-4660-AC1F-86CA99EAE47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Používáme již hotové aplikace Software jako službu (SaaS) - provozní nebo agendové informační systémy</c:v>
                </c:pt>
                <c:pt idx="1">
                  <c:v>Používáme cloudové technologie pro zajištění vyšší bezpečnosti – např. zvýšení fyzické bezpečnosti a odolnosti, zvýšení celkové dostupnosti, zálohování do cloudu, firewall, monitoring, antivirové/antimalware systémy, …</c:v>
                </c:pt>
                <c:pt idx="2">
                  <c:v>Používáme cloudové infrastrukturní nebo platformové služby (IaaS/PaaS)</c:v>
                </c:pt>
                <c:pt idx="3">
                  <c:v>V cloudu máme jen některé (dílčí) služby našich agendových systémů (hybridní řešení ISVS s využitím dekompozice)</c:v>
                </c:pt>
                <c:pt idx="4">
                  <c:v>V cloudu děláme vývoj nebo testování IS nebo vytváříme prototypy</c:v>
                </c:pt>
                <c:pt idx="5">
                  <c:v>Nevím/neumím zodpovědět</c:v>
                </c:pt>
              </c:strCache>
            </c:strRef>
          </c:cat>
          <c:val>
            <c:numRef>
              <c:f>List1!$B$2:$B$7</c:f>
              <c:numCache>
                <c:formatCode>0</c:formatCode>
                <c:ptCount val="6"/>
                <c:pt idx="0">
                  <c:v>75.639998912811294</c:v>
                </c:pt>
                <c:pt idx="1">
                  <c:v>28.2099992036819</c:v>
                </c:pt>
                <c:pt idx="2">
                  <c:v>26.919999718666102</c:v>
                </c:pt>
                <c:pt idx="3">
                  <c:v>20.509999990463299</c:v>
                </c:pt>
                <c:pt idx="4">
                  <c:v>11.540000140667001</c:v>
                </c:pt>
                <c:pt idx="5">
                  <c:v>5.1300000399351102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42-4FA0-9CC3-6C3126C4E8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100"/>
        <c:axId val="1472766895"/>
        <c:axId val="1472838959"/>
      </c:barChart>
      <c:catAx>
        <c:axId val="147276689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72838959"/>
        <c:crosses val="autoZero"/>
        <c:auto val="1"/>
        <c:lblAlgn val="ctr"/>
        <c:lblOffset val="100"/>
        <c:noMultiLvlLbl val="0"/>
      </c:catAx>
      <c:valAx>
        <c:axId val="1472838959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1472766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366548861602951E-2"/>
          <c:y val="0.13390258675451686"/>
          <c:w val="0.92894719363524625"/>
          <c:h val="0.7597943596637661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List1!$A$2:$A$7</c:f>
              <c:strCache>
                <c:ptCount val="6"/>
                <c:pt idx="0">
                  <c:v>E-mailový server</c:v>
                </c:pt>
                <c:pt idx="1">
                  <c:v>El. spisová služba (eSSl)</c:v>
                </c:pt>
                <c:pt idx="2">
                  <c:v>Účetnictví a ekonomika</c:v>
                </c:pt>
                <c:pt idx="3">
                  <c:v>HR a mzdy</c:v>
                </c:pt>
                <c:pt idx="4">
                  <c:v>Jiné Aplikace nebo IS provozované v cloudu</c:v>
                </c:pt>
                <c:pt idx="5">
                  <c:v>Agendové IS v rozsahu působnosti Vašeho úřadu provozované v cloudu</c:v>
                </c:pt>
              </c:strCache>
            </c:strRef>
          </c:cat>
          <c:val>
            <c:numRef>
              <c:f>List1!$B$2:$B$7</c:f>
              <c:numCache>
                <c:formatCode>0</c:formatCode>
                <c:ptCount val="6"/>
                <c:pt idx="0">
                  <c:v>60.000002384185798</c:v>
                </c:pt>
                <c:pt idx="1">
                  <c:v>58.329999446868896</c:v>
                </c:pt>
                <c:pt idx="2">
                  <c:v>56.669998168945298</c:v>
                </c:pt>
                <c:pt idx="3">
                  <c:v>46.669998764991803</c:v>
                </c:pt>
                <c:pt idx="4">
                  <c:v>28.330001235008201</c:v>
                </c:pt>
                <c:pt idx="5">
                  <c:v>21.670000255107901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42-4FA0-9CC3-6C3126C4E8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472766895"/>
        <c:axId val="1472838959"/>
      </c:barChart>
      <c:catAx>
        <c:axId val="147276689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72838959"/>
        <c:crosses val="autoZero"/>
        <c:auto val="1"/>
        <c:lblAlgn val="ctr"/>
        <c:lblOffset val="100"/>
        <c:noMultiLvlLbl val="0"/>
      </c:catAx>
      <c:valAx>
        <c:axId val="1472838959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1472766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564918753707596E-2"/>
          <c:y val="0.48607280274292025"/>
          <c:w val="0.92894719363524625"/>
          <c:h val="0.4443793304888599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Očekávání byla naplněna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očekávání</c:v>
                </c:pt>
              </c:strCache>
            </c:strRef>
          </c:cat>
          <c:val>
            <c:numRef>
              <c:f>List1!$B$2</c:f>
              <c:numCache>
                <c:formatCode>0</c:formatCode>
                <c:ptCount val="1"/>
                <c:pt idx="0">
                  <c:v>62.819999456405597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41-45B0-93E6-20D9A3C0AAD9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Očekávání byla splněna jen částečně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očekávání</c:v>
                </c:pt>
              </c:strCache>
            </c:strRef>
          </c:cat>
          <c:val>
            <c:numRef>
              <c:f>List1!$C$2</c:f>
              <c:numCache>
                <c:formatCode>0</c:formatCode>
                <c:ptCount val="1"/>
                <c:pt idx="0">
                  <c:v>19.229999184608499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41-45B0-93E6-20D9A3C0AAD9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Očekávání naplněna nebyla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očekávání</c:v>
                </c:pt>
              </c:strCache>
            </c:strRef>
          </c:cat>
          <c:val>
            <c:numRef>
              <c:f>List1!$D$2</c:f>
              <c:numCache>
                <c:formatCode>0</c:formatCode>
                <c:ptCount val="1"/>
                <c:pt idx="0">
                  <c:v>3.8499999791383699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41-45B0-93E6-20D9A3C0AAD9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Nevím/nedovedu posoudit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F09-455D-8B56-8A1409476F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očekávání</c:v>
                </c:pt>
              </c:strCache>
            </c:strRef>
          </c:cat>
          <c:val>
            <c:numRef>
              <c:f>List1!$E$2</c:f>
              <c:numCache>
                <c:formatCode>0</c:formatCode>
                <c:ptCount val="1"/>
                <c:pt idx="0">
                  <c:v>14.1000002622604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09-455D-8B56-8A1409476F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100"/>
        <c:axId val="1472766895"/>
        <c:axId val="1472838959"/>
      </c:barChart>
      <c:catAx>
        <c:axId val="147276689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72838959"/>
        <c:crosses val="autoZero"/>
        <c:auto val="1"/>
        <c:lblAlgn val="ctr"/>
        <c:lblOffset val="100"/>
        <c:noMultiLvlLbl val="0"/>
      </c:catAx>
      <c:valAx>
        <c:axId val="1472838959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1472766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5436875889355159"/>
          <c:y val="9.3911988937611379E-2"/>
          <c:w val="0.79204016135083632"/>
          <c:h val="0.480872518788559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564918753707596E-2"/>
          <c:y val="0.48607280274292025"/>
          <c:w val="0.92894719363524625"/>
          <c:h val="0.4443793304888599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Ano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očekávání</c:v>
                </c:pt>
              </c:strCache>
            </c:strRef>
          </c:cat>
          <c:val>
            <c:numRef>
              <c:f>List1!$B$2</c:f>
              <c:numCache>
                <c:formatCode>0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41-45B0-93E6-20D9A3C0AAD9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očekávání</c:v>
                </c:pt>
              </c:strCache>
            </c:strRef>
          </c:cat>
          <c:val>
            <c:numRef>
              <c:f>List1!$C$2</c:f>
              <c:numCache>
                <c:formatCode>0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41-45B0-93E6-20D9A3C0AAD9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Nevím/neumím posoudit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očekávání</c:v>
                </c:pt>
              </c:strCache>
            </c:strRef>
          </c:cat>
          <c:val>
            <c:numRef>
              <c:f>List1!$D$2</c:f>
              <c:numCache>
                <c:formatCode>0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41-45B0-93E6-20D9A3C0AA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100"/>
        <c:axId val="1472766895"/>
        <c:axId val="1472838959"/>
      </c:barChart>
      <c:catAx>
        <c:axId val="147276689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72838959"/>
        <c:crosses val="autoZero"/>
        <c:auto val="1"/>
        <c:lblAlgn val="ctr"/>
        <c:lblOffset val="100"/>
        <c:noMultiLvlLbl val="0"/>
      </c:catAx>
      <c:valAx>
        <c:axId val="1472838959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1472766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5436875889355159"/>
          <c:y val="9.3911988937611379E-2"/>
          <c:w val="0.78648389025346188"/>
          <c:h val="0.345980640819918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73910661877929E-2"/>
          <c:y val="0.14856142982127235"/>
          <c:w val="0.86420072216262844"/>
          <c:h val="0.8489101240985653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Rozhodně souhlasím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List1!$A$2:$A$9</c:f>
              <c:strCache>
                <c:ptCount val="8"/>
                <c:pt idx="0">
                  <c:v>Přechodu do cloudu často brání obava  z toho, že uživatel neví,  kdo všechno se dostane k jeho datům.</c:v>
                </c:pt>
                <c:pt idx="1">
                  <c:v>Když chybí lidé v IT provozu, lze situaci řešit přechodem do cloudu.</c:v>
                </c:pt>
                <c:pt idx="2">
                  <c:v>Dostupnost cloudových služeb je lepší než ta, kterou bychom dosáhli on-premise.</c:v>
                </c:pt>
                <c:pt idx="3">
                  <c:v>Než kupovat nové servery, je lepší migrovat do cloudu.</c:v>
                </c:pt>
                <c:pt idx="4">
                  <c:v>Přechodu brání zajeté zvyklosti a obava ze změny.</c:v>
                </c:pt>
                <c:pt idx="5">
                  <c:v>Zabezpečení cloudových služeb je lepší, než jaké dosáhnout on-premise.</c:v>
                </c:pt>
                <c:pt idx="6">
                  <c:v>Cloudové služby jsou závislé na internetovém spojení a na něj se nelze spolehnout.</c:v>
                </c:pt>
                <c:pt idx="7">
                  <c:v>Existují obavy z toho, že by zahraniční poskytovatel mohl služby vypnout.</c:v>
                </c:pt>
              </c:strCache>
            </c:strRef>
          </c:cat>
          <c:val>
            <c:numRef>
              <c:f>List1!$B$2:$B$9</c:f>
              <c:numCache>
                <c:formatCode>0</c:formatCode>
                <c:ptCount val="8"/>
                <c:pt idx="0">
                  <c:v>15.3099998831749</c:v>
                </c:pt>
                <c:pt idx="1">
                  <c:v>19.389998912811301</c:v>
                </c:pt>
                <c:pt idx="2">
                  <c:v>15.3099998831749</c:v>
                </c:pt>
                <c:pt idx="3">
                  <c:v>17.350000143051101</c:v>
                </c:pt>
                <c:pt idx="4">
                  <c:v>17.350000143051101</c:v>
                </c:pt>
                <c:pt idx="5">
                  <c:v>17.350000143051101</c:v>
                </c:pt>
                <c:pt idx="6">
                  <c:v>23.4699994325638</c:v>
                </c:pt>
                <c:pt idx="7">
                  <c:v>23.4699994325638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4E-45C4-A108-40C50224A2B4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Spíše souhlasím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List1!$A$2:$A$9</c:f>
              <c:strCache>
                <c:ptCount val="8"/>
                <c:pt idx="0">
                  <c:v>Přechodu do cloudu často brání obava  z toho, že uživatel neví,  kdo všechno se dostane k jeho datům.</c:v>
                </c:pt>
                <c:pt idx="1">
                  <c:v>Když chybí lidé v IT provozu, lze situaci řešit přechodem do cloudu.</c:v>
                </c:pt>
                <c:pt idx="2">
                  <c:v>Dostupnost cloudových služeb je lepší než ta, kterou bychom dosáhli on-premise.</c:v>
                </c:pt>
                <c:pt idx="3">
                  <c:v>Než kupovat nové servery, je lepší migrovat do cloudu.</c:v>
                </c:pt>
                <c:pt idx="4">
                  <c:v>Přechodu brání zajeté zvyklosti a obava ze změny.</c:v>
                </c:pt>
                <c:pt idx="5">
                  <c:v>Zabezpečení cloudových služeb je lepší, než jaké dosáhnout on-premise.</c:v>
                </c:pt>
                <c:pt idx="6">
                  <c:v>Cloudové služby jsou závislé na internetovém spojení a na něj se nelze spolehnout.</c:v>
                </c:pt>
                <c:pt idx="7">
                  <c:v>Existují obavy z toho, že by zahraniční poskytovatel mohl služby vypnout.</c:v>
                </c:pt>
              </c:strCache>
            </c:strRef>
          </c:cat>
          <c:val>
            <c:numRef>
              <c:f>List1!$C$2:$C$9</c:f>
              <c:numCache>
                <c:formatCode>0</c:formatCode>
                <c:ptCount val="8"/>
                <c:pt idx="0">
                  <c:v>45.919999480247498</c:v>
                </c:pt>
                <c:pt idx="1">
                  <c:v>33.669999241828897</c:v>
                </c:pt>
                <c:pt idx="2">
                  <c:v>34.689998626708999</c:v>
                </c:pt>
                <c:pt idx="3">
                  <c:v>30.610001087188699</c:v>
                </c:pt>
                <c:pt idx="4">
                  <c:v>30.610001087188699</c:v>
                </c:pt>
                <c:pt idx="5">
                  <c:v>28.5699993371964</c:v>
                </c:pt>
                <c:pt idx="6">
                  <c:v>19.389998912811301</c:v>
                </c:pt>
                <c:pt idx="7">
                  <c:v>17.350000143051101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4E-45C4-A108-40C50224A2B4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Ani souhlas ani nesouhlas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List1!$A$2:$A$9</c:f>
              <c:strCache>
                <c:ptCount val="8"/>
                <c:pt idx="0">
                  <c:v>Přechodu do cloudu často brání obava  z toho, že uživatel neví,  kdo všechno se dostane k jeho datům.</c:v>
                </c:pt>
                <c:pt idx="1">
                  <c:v>Když chybí lidé v IT provozu, lze situaci řešit přechodem do cloudu.</c:v>
                </c:pt>
                <c:pt idx="2">
                  <c:v>Dostupnost cloudových služeb je lepší než ta, kterou bychom dosáhli on-premise.</c:v>
                </c:pt>
                <c:pt idx="3">
                  <c:v>Než kupovat nové servery, je lepší migrovat do cloudu.</c:v>
                </c:pt>
                <c:pt idx="4">
                  <c:v>Přechodu brání zajeté zvyklosti a obava ze změny.</c:v>
                </c:pt>
                <c:pt idx="5">
                  <c:v>Zabezpečení cloudových služeb je lepší, než jaké dosáhnout on-premise.</c:v>
                </c:pt>
                <c:pt idx="6">
                  <c:v>Cloudové služby jsou závislé na internetovém spojení a na něj se nelze spolehnout.</c:v>
                </c:pt>
                <c:pt idx="7">
                  <c:v>Existují obavy z toho, že by zahraniční poskytovatel mohl služby vypnout.</c:v>
                </c:pt>
              </c:strCache>
            </c:strRef>
          </c:cat>
          <c:val>
            <c:numRef>
              <c:f>List1!$D$2:$D$9</c:f>
              <c:numCache>
                <c:formatCode>0</c:formatCode>
                <c:ptCount val="8"/>
                <c:pt idx="0">
                  <c:v>24.490000307559999</c:v>
                </c:pt>
                <c:pt idx="1">
                  <c:v>31.630000472068801</c:v>
                </c:pt>
                <c:pt idx="2">
                  <c:v>34.689998626708999</c:v>
                </c:pt>
                <c:pt idx="3">
                  <c:v>30.610001087188699</c:v>
                </c:pt>
                <c:pt idx="4">
                  <c:v>34.689998626708999</c:v>
                </c:pt>
                <c:pt idx="5">
                  <c:v>39.800000190734899</c:v>
                </c:pt>
                <c:pt idx="6">
                  <c:v>33.669999241828897</c:v>
                </c:pt>
                <c:pt idx="7">
                  <c:v>35.7099980115891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4E-45C4-A108-40C50224A2B4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Spíše nesouhlasím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List1!$A$2:$A$9</c:f>
              <c:strCache>
                <c:ptCount val="8"/>
                <c:pt idx="0">
                  <c:v>Přechodu do cloudu často brání obava  z toho, že uživatel neví,  kdo všechno se dostane k jeho datům.</c:v>
                </c:pt>
                <c:pt idx="1">
                  <c:v>Když chybí lidé v IT provozu, lze situaci řešit přechodem do cloudu.</c:v>
                </c:pt>
                <c:pt idx="2">
                  <c:v>Dostupnost cloudových služeb je lepší než ta, kterou bychom dosáhli on-premise.</c:v>
                </c:pt>
                <c:pt idx="3">
                  <c:v>Než kupovat nové servery, je lepší migrovat do cloudu.</c:v>
                </c:pt>
                <c:pt idx="4">
                  <c:v>Přechodu brání zajeté zvyklosti a obava ze změny.</c:v>
                </c:pt>
                <c:pt idx="5">
                  <c:v>Zabezpečení cloudových služeb je lepší, než jaké dosáhnout on-premise.</c:v>
                </c:pt>
                <c:pt idx="6">
                  <c:v>Cloudové služby jsou závislé na internetovém spojení a na něj se nelze spolehnout.</c:v>
                </c:pt>
                <c:pt idx="7">
                  <c:v>Existují obavy z toho, že by zahraniční poskytovatel mohl služby vypnout.</c:v>
                </c:pt>
              </c:strCache>
            </c:strRef>
          </c:cat>
          <c:val>
            <c:numRef>
              <c:f>List1!$E$2:$E$9</c:f>
              <c:numCache>
                <c:formatCode>0</c:formatCode>
                <c:ptCount val="8"/>
                <c:pt idx="0">
                  <c:v>11.2199999392033</c:v>
                </c:pt>
                <c:pt idx="1">
                  <c:v>9.1800004243850708</c:v>
                </c:pt>
                <c:pt idx="2">
                  <c:v>11.2199999392033</c:v>
                </c:pt>
                <c:pt idx="3">
                  <c:v>17.350000143051101</c:v>
                </c:pt>
                <c:pt idx="4">
                  <c:v>14.2900004982948</c:v>
                </c:pt>
                <c:pt idx="5">
                  <c:v>10.199999809265099</c:v>
                </c:pt>
                <c:pt idx="6">
                  <c:v>21.4300006628036</c:v>
                </c:pt>
                <c:pt idx="7">
                  <c:v>22.450000047683702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4E-45C4-A108-40C50224A2B4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Rozhodně nesouhlasím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List1!$A$2:$A$9</c:f>
              <c:strCache>
                <c:ptCount val="8"/>
                <c:pt idx="0">
                  <c:v>Přechodu do cloudu často brání obava  z toho, že uživatel neví,  kdo všechno se dostane k jeho datům.</c:v>
                </c:pt>
                <c:pt idx="1">
                  <c:v>Když chybí lidé v IT provozu, lze situaci řešit přechodem do cloudu.</c:v>
                </c:pt>
                <c:pt idx="2">
                  <c:v>Dostupnost cloudových služeb je lepší než ta, kterou bychom dosáhli on-premise.</c:v>
                </c:pt>
                <c:pt idx="3">
                  <c:v>Než kupovat nové servery, je lepší migrovat do cloudu.</c:v>
                </c:pt>
                <c:pt idx="4">
                  <c:v>Přechodu brání zajeté zvyklosti a obava ze změny.</c:v>
                </c:pt>
                <c:pt idx="5">
                  <c:v>Zabezpečení cloudových služeb je lepší, než jaké dosáhnout on-premise.</c:v>
                </c:pt>
                <c:pt idx="6">
                  <c:v>Cloudové služby jsou závislé na internetovém spojení a na něj se nelze spolehnout.</c:v>
                </c:pt>
                <c:pt idx="7">
                  <c:v>Existují obavy z toho, že by zahraniční poskytovatel mohl služby vypnout.</c:v>
                </c:pt>
              </c:strCache>
            </c:strRef>
          </c:cat>
          <c:val>
            <c:numRef>
              <c:f>List1!$F$2:$F$9</c:f>
              <c:numCache>
                <c:formatCode>0</c:formatCode>
                <c:ptCount val="8"/>
                <c:pt idx="0">
                  <c:v>3.0600000172853501</c:v>
                </c:pt>
                <c:pt idx="1">
                  <c:v>6.1200000345706904</c:v>
                </c:pt>
                <c:pt idx="2">
                  <c:v>4.0799997746944401</c:v>
                </c:pt>
                <c:pt idx="3">
                  <c:v>4.0799997746944401</c:v>
                </c:pt>
                <c:pt idx="4">
                  <c:v>3.0600000172853501</c:v>
                </c:pt>
                <c:pt idx="5">
                  <c:v>4.0799997746944401</c:v>
                </c:pt>
                <c:pt idx="6">
                  <c:v>2.03999988734722</c:v>
                </c:pt>
                <c:pt idx="7">
                  <c:v>1.01999994367361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4E-45C4-A108-40C50224A2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100"/>
        <c:axId val="1472766895"/>
        <c:axId val="1472838959"/>
      </c:barChart>
      <c:catAx>
        <c:axId val="147276689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72838959"/>
        <c:crosses val="autoZero"/>
        <c:auto val="1"/>
        <c:lblAlgn val="ctr"/>
        <c:lblOffset val="100"/>
        <c:noMultiLvlLbl val="0"/>
      </c:catAx>
      <c:valAx>
        <c:axId val="1472838959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1472766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7.1940585007242208E-2"/>
          <c:y val="1.1752142093349445E-2"/>
          <c:w val="0.91235937362220088"/>
          <c:h val="0.140516879834465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73910661877929E-2"/>
          <c:y val="0.14856142982127235"/>
          <c:w val="0.86420072216262844"/>
          <c:h val="0.8489101240985653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Rozhodně souhlasím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List1!$A$2:$A$9</c:f>
              <c:strCache>
                <c:ptCount val="8"/>
                <c:pt idx="0">
                  <c:v>Má-li někdo  v infrastruktuře značně nainvestováno, přechod do cloudu by nebyl hospodárný.</c:v>
                </c:pt>
                <c:pt idx="1">
                  <c:v>Přechodu do cloudu často brání obavy  z postihů kvůli GDPR a ZoKB (zákon o kybernetické bezpečnosti).</c:v>
                </c:pt>
                <c:pt idx="2">
                  <c:v>Cloudové služby vyjdou levněji než on-premise, pokud je zátěž výrazně nerovnoměrná nebo těžko predikovatelná.</c:v>
                </c:pt>
                <c:pt idx="3">
                  <c:v>Přechodu do cloudu často brání to, jak jsou plánovány peníze (snáze lze získat peníze na investice, než na provoz)</c:v>
                </c:pt>
                <c:pt idx="4">
                  <c:v>Provozní náklady v cloudu jsou těžko predikovatelné, je bezpečnější si infrastrukturu koupit a sami provozovat.</c:v>
                </c:pt>
                <c:pt idx="5">
                  <c:v>Smluvní podmínky cloudových poskytovatelů jsou  obtížně akceptovatelné.</c:v>
                </c:pt>
                <c:pt idx="6">
                  <c:v>Legislativa regulující cloudové služby je tak složitá, že je jednodušší tyto služby nepoužívat.</c:v>
                </c:pt>
                <c:pt idx="7">
                  <c:v>Je obtížné vysoutěžit cloudovou službu ve veřejné zakázce.</c:v>
                </c:pt>
              </c:strCache>
            </c:strRef>
          </c:cat>
          <c:val>
            <c:numRef>
              <c:f>List1!$B$2:$B$9</c:f>
              <c:numCache>
                <c:formatCode>0</c:formatCode>
                <c:ptCount val="8"/>
                <c:pt idx="0">
                  <c:v>12.2400000691414</c:v>
                </c:pt>
                <c:pt idx="1">
                  <c:v>10.199999809265099</c:v>
                </c:pt>
                <c:pt idx="2">
                  <c:v>11.2199999392033</c:v>
                </c:pt>
                <c:pt idx="3">
                  <c:v>11.2199999392033</c:v>
                </c:pt>
                <c:pt idx="4">
                  <c:v>10.199999809265099</c:v>
                </c:pt>
                <c:pt idx="5">
                  <c:v>4.0799997746944401</c:v>
                </c:pt>
                <c:pt idx="6">
                  <c:v>10.199999809265099</c:v>
                </c:pt>
                <c:pt idx="7">
                  <c:v>8.1599995493888908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4E-45C4-A108-40C50224A2B4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Spíše souhlasím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List1!$A$2:$A$9</c:f>
              <c:strCache>
                <c:ptCount val="8"/>
                <c:pt idx="0">
                  <c:v>Má-li někdo  v infrastruktuře značně nainvestováno, přechod do cloudu by nebyl hospodárný.</c:v>
                </c:pt>
                <c:pt idx="1">
                  <c:v>Přechodu do cloudu často brání obavy  z postihů kvůli GDPR a ZoKB (zákon o kybernetické bezpečnosti).</c:v>
                </c:pt>
                <c:pt idx="2">
                  <c:v>Cloudové služby vyjdou levněji než on-premise, pokud je zátěž výrazně nerovnoměrná nebo těžko predikovatelná.</c:v>
                </c:pt>
                <c:pt idx="3">
                  <c:v>Přechodu do cloudu často brání to, jak jsou plánovány peníze (snáze lze získat peníze na investice, než na provoz)</c:v>
                </c:pt>
                <c:pt idx="4">
                  <c:v>Provozní náklady v cloudu jsou těžko predikovatelné, je bezpečnější si infrastrukturu koupit a sami provozovat.</c:v>
                </c:pt>
                <c:pt idx="5">
                  <c:v>Smluvní podmínky cloudových poskytovatelů jsou  obtížně akceptovatelné.</c:v>
                </c:pt>
                <c:pt idx="6">
                  <c:v>Legislativa regulující cloudové služby je tak složitá, že je jednodušší tyto služby nepoužívat.</c:v>
                </c:pt>
                <c:pt idx="7">
                  <c:v>Je obtížné vysoutěžit cloudovou službu ve veřejné zakázce.</c:v>
                </c:pt>
              </c:strCache>
            </c:strRef>
          </c:cat>
          <c:val>
            <c:numRef>
              <c:f>List1!$C$2:$C$9</c:f>
              <c:numCache>
                <c:formatCode>0</c:formatCode>
                <c:ptCount val="8"/>
                <c:pt idx="0">
                  <c:v>28.5699993371964</c:v>
                </c:pt>
                <c:pt idx="1">
                  <c:v>25.510001182556199</c:v>
                </c:pt>
                <c:pt idx="2">
                  <c:v>24.490000307559999</c:v>
                </c:pt>
                <c:pt idx="3">
                  <c:v>18.370001018047301</c:v>
                </c:pt>
                <c:pt idx="4">
                  <c:v>15.3099998831749</c:v>
                </c:pt>
                <c:pt idx="5">
                  <c:v>16.329999268055001</c:v>
                </c:pt>
                <c:pt idx="6">
                  <c:v>8.1599995493888908</c:v>
                </c:pt>
                <c:pt idx="7">
                  <c:v>10.199999809265099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4E-45C4-A108-40C50224A2B4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Ani souhlas ani nesouhlas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List1!$A$2:$A$9</c:f>
              <c:strCache>
                <c:ptCount val="8"/>
                <c:pt idx="0">
                  <c:v>Má-li někdo  v infrastruktuře značně nainvestováno, přechod do cloudu by nebyl hospodárný.</c:v>
                </c:pt>
                <c:pt idx="1">
                  <c:v>Přechodu do cloudu často brání obavy  z postihů kvůli GDPR a ZoKB (zákon o kybernetické bezpečnosti).</c:v>
                </c:pt>
                <c:pt idx="2">
                  <c:v>Cloudové služby vyjdou levněji než on-premise, pokud je zátěž výrazně nerovnoměrná nebo těžko predikovatelná.</c:v>
                </c:pt>
                <c:pt idx="3">
                  <c:v>Přechodu do cloudu často brání to, jak jsou plánovány peníze (snáze lze získat peníze na investice, než na provoz)</c:v>
                </c:pt>
                <c:pt idx="4">
                  <c:v>Provozní náklady v cloudu jsou těžko predikovatelné, je bezpečnější si infrastrukturu koupit a sami provozovat.</c:v>
                </c:pt>
                <c:pt idx="5">
                  <c:v>Smluvní podmínky cloudových poskytovatelů jsou  obtížně akceptovatelné.</c:v>
                </c:pt>
                <c:pt idx="6">
                  <c:v>Legislativa regulující cloudové služby je tak složitá, že je jednodušší tyto služby nepoužívat.</c:v>
                </c:pt>
                <c:pt idx="7">
                  <c:v>Je obtížné vysoutěžit cloudovou službu ve veřejné zakázce.</c:v>
                </c:pt>
              </c:strCache>
            </c:strRef>
          </c:cat>
          <c:val>
            <c:numRef>
              <c:f>List1!$D$2:$D$9</c:f>
              <c:numCache>
                <c:formatCode>0</c:formatCode>
                <c:ptCount val="8"/>
                <c:pt idx="0">
                  <c:v>48.980000615119899</c:v>
                </c:pt>
                <c:pt idx="1">
                  <c:v>31.630000472068801</c:v>
                </c:pt>
                <c:pt idx="2">
                  <c:v>46.939998865127599</c:v>
                </c:pt>
                <c:pt idx="3">
                  <c:v>47.959998250007601</c:v>
                </c:pt>
                <c:pt idx="4">
                  <c:v>36.730000376701398</c:v>
                </c:pt>
                <c:pt idx="5">
                  <c:v>52.039998769760103</c:v>
                </c:pt>
                <c:pt idx="6">
                  <c:v>50</c:v>
                </c:pt>
                <c:pt idx="7">
                  <c:v>57.1399986743927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4E-45C4-A108-40C50224A2B4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Spíše nesouhlasím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List1!$A$2:$A$9</c:f>
              <c:strCache>
                <c:ptCount val="8"/>
                <c:pt idx="0">
                  <c:v>Má-li někdo  v infrastruktuře značně nainvestováno, přechod do cloudu by nebyl hospodárný.</c:v>
                </c:pt>
                <c:pt idx="1">
                  <c:v>Přechodu do cloudu často brání obavy  z postihů kvůli GDPR a ZoKB (zákon o kybernetické bezpečnosti).</c:v>
                </c:pt>
                <c:pt idx="2">
                  <c:v>Cloudové služby vyjdou levněji než on-premise, pokud je zátěž výrazně nerovnoměrná nebo těžko predikovatelná.</c:v>
                </c:pt>
                <c:pt idx="3">
                  <c:v>Přechodu do cloudu často brání to, jak jsou plánovány peníze (snáze lze získat peníze na investice, než na provoz)</c:v>
                </c:pt>
                <c:pt idx="4">
                  <c:v>Provozní náklady v cloudu jsou těžko predikovatelné, je bezpečnější si infrastrukturu koupit a sami provozovat.</c:v>
                </c:pt>
                <c:pt idx="5">
                  <c:v>Smluvní podmínky cloudových poskytovatelů jsou  obtížně akceptovatelné.</c:v>
                </c:pt>
                <c:pt idx="6">
                  <c:v>Legislativa regulující cloudové služby je tak složitá, že je jednodušší tyto služby nepoužívat.</c:v>
                </c:pt>
                <c:pt idx="7">
                  <c:v>Je obtížné vysoutěžit cloudovou službu ve veřejné zakázce.</c:v>
                </c:pt>
              </c:strCache>
            </c:strRef>
          </c:cat>
          <c:val>
            <c:numRef>
              <c:f>List1!$E$2:$E$9</c:f>
              <c:numCache>
                <c:formatCode>0</c:formatCode>
                <c:ptCount val="8"/>
                <c:pt idx="0">
                  <c:v>9.1800004243850708</c:v>
                </c:pt>
                <c:pt idx="1">
                  <c:v>26.5300005674362</c:v>
                </c:pt>
                <c:pt idx="2">
                  <c:v>12.2400000691414</c:v>
                </c:pt>
                <c:pt idx="3">
                  <c:v>15.3099998831749</c:v>
                </c:pt>
                <c:pt idx="4">
                  <c:v>27.549999952316298</c:v>
                </c:pt>
                <c:pt idx="5">
                  <c:v>21.4300006628036</c:v>
                </c:pt>
                <c:pt idx="6">
                  <c:v>24.490000307559999</c:v>
                </c:pt>
                <c:pt idx="7">
                  <c:v>19.389998912811301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4E-45C4-A108-40C50224A2B4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Rozhodně nesouhlasím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List1!$A$2:$A$9</c:f>
              <c:strCache>
                <c:ptCount val="8"/>
                <c:pt idx="0">
                  <c:v>Má-li někdo  v infrastruktuře značně nainvestováno, přechod do cloudu by nebyl hospodárný.</c:v>
                </c:pt>
                <c:pt idx="1">
                  <c:v>Přechodu do cloudu často brání obavy  z postihů kvůli GDPR a ZoKB (zákon o kybernetické bezpečnosti).</c:v>
                </c:pt>
                <c:pt idx="2">
                  <c:v>Cloudové služby vyjdou levněji než on-premise, pokud je zátěž výrazně nerovnoměrná nebo těžko predikovatelná.</c:v>
                </c:pt>
                <c:pt idx="3">
                  <c:v>Přechodu do cloudu často brání to, jak jsou plánovány peníze (snáze lze získat peníze na investice, než na provoz)</c:v>
                </c:pt>
                <c:pt idx="4">
                  <c:v>Provozní náklady v cloudu jsou těžko predikovatelné, je bezpečnější si infrastrukturu koupit a sami provozovat.</c:v>
                </c:pt>
                <c:pt idx="5">
                  <c:v>Smluvní podmínky cloudových poskytovatelů jsou  obtížně akceptovatelné.</c:v>
                </c:pt>
                <c:pt idx="6">
                  <c:v>Legislativa regulující cloudové služby je tak složitá, že je jednodušší tyto služby nepoužívat.</c:v>
                </c:pt>
                <c:pt idx="7">
                  <c:v>Je obtížné vysoutěžit cloudovou službu ve veřejné zakázce.</c:v>
                </c:pt>
              </c:strCache>
            </c:strRef>
          </c:cat>
          <c:val>
            <c:numRef>
              <c:f>List1!$F$2:$F$9</c:f>
              <c:numCache>
                <c:formatCode>0</c:formatCode>
                <c:ptCount val="8"/>
                <c:pt idx="0">
                  <c:v>1.01999994367361</c:v>
                </c:pt>
                <c:pt idx="1">
                  <c:v>6.1200000345706904</c:v>
                </c:pt>
                <c:pt idx="2">
                  <c:v>5.0999999046325701</c:v>
                </c:pt>
                <c:pt idx="3">
                  <c:v>7.1400001645088196</c:v>
                </c:pt>
                <c:pt idx="4">
                  <c:v>10.199999809265099</c:v>
                </c:pt>
                <c:pt idx="5">
                  <c:v>6.1200000345706904</c:v>
                </c:pt>
                <c:pt idx="6">
                  <c:v>7.1400001645088196</c:v>
                </c:pt>
                <c:pt idx="7">
                  <c:v>5.0999999046325701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4E-45C4-A108-40C50224A2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100"/>
        <c:axId val="1472766895"/>
        <c:axId val="1472838959"/>
      </c:barChart>
      <c:catAx>
        <c:axId val="147276689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72838959"/>
        <c:crosses val="autoZero"/>
        <c:auto val="1"/>
        <c:lblAlgn val="ctr"/>
        <c:lblOffset val="100"/>
        <c:noMultiLvlLbl val="0"/>
      </c:catAx>
      <c:valAx>
        <c:axId val="1472838959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1472766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7.1940585007242208E-2"/>
          <c:y val="1.1752142093349445E-2"/>
          <c:w val="0.7876623596096477"/>
          <c:h val="0.148069987714500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73910661877929E-2"/>
          <c:y val="0.14856142982127235"/>
          <c:w val="0.86420072216262844"/>
          <c:h val="0.8489101240985653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Rozhodně souhlasím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Když chybí lidé v IT provozu, lze situaci řešit přechodem do cloudu.</c:v>
                </c:pt>
                <c:pt idx="1">
                  <c:v>Dostupnost cloudových služeb je lepší než ta, kterou bychom dosáhli on-premise.</c:v>
                </c:pt>
                <c:pt idx="2">
                  <c:v>Zabezpečení cloudových služeb je lepší, než jaké dosáhnout on-premise.</c:v>
                </c:pt>
                <c:pt idx="3">
                  <c:v>Než kupovat nové servery, je lepší migrovat do cloudu.</c:v>
                </c:pt>
                <c:pt idx="4">
                  <c:v>Cloudové služby vyjdou levněji než on-premise, pokud je zátěž výrazně nerovnoměrná nebo těžko predikovatelná.</c:v>
                </c:pt>
              </c:strCache>
            </c:strRef>
          </c:cat>
          <c:val>
            <c:numRef>
              <c:f>List1!$B$2:$B$6</c:f>
              <c:numCache>
                <c:formatCode>0</c:formatCode>
                <c:ptCount val="5"/>
                <c:pt idx="0">
                  <c:v>19.389998912811301</c:v>
                </c:pt>
                <c:pt idx="1">
                  <c:v>15.3099998831749</c:v>
                </c:pt>
                <c:pt idx="2">
                  <c:v>17.350000143051101</c:v>
                </c:pt>
                <c:pt idx="3">
                  <c:v>17.350000143051101</c:v>
                </c:pt>
                <c:pt idx="4">
                  <c:v>11.2199999392033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4E-45C4-A108-40C50224A2B4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Spíše souhlasím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Když chybí lidé v IT provozu, lze situaci řešit přechodem do cloudu.</c:v>
                </c:pt>
                <c:pt idx="1">
                  <c:v>Dostupnost cloudových služeb je lepší než ta, kterou bychom dosáhli on-premise.</c:v>
                </c:pt>
                <c:pt idx="2">
                  <c:v>Zabezpečení cloudových služeb je lepší, než jaké dosáhnout on-premise.</c:v>
                </c:pt>
                <c:pt idx="3">
                  <c:v>Než kupovat nové servery, je lepší migrovat do cloudu.</c:v>
                </c:pt>
                <c:pt idx="4">
                  <c:v>Cloudové služby vyjdou levněji než on-premise, pokud je zátěž výrazně nerovnoměrná nebo těžko predikovatelná.</c:v>
                </c:pt>
              </c:strCache>
            </c:strRef>
          </c:cat>
          <c:val>
            <c:numRef>
              <c:f>List1!$C$2:$C$6</c:f>
              <c:numCache>
                <c:formatCode>0</c:formatCode>
                <c:ptCount val="5"/>
                <c:pt idx="0">
                  <c:v>33.669999241828897</c:v>
                </c:pt>
                <c:pt idx="1">
                  <c:v>34.689998626708999</c:v>
                </c:pt>
                <c:pt idx="2">
                  <c:v>28.5699993371964</c:v>
                </c:pt>
                <c:pt idx="3">
                  <c:v>30.610001087188699</c:v>
                </c:pt>
                <c:pt idx="4">
                  <c:v>24.490000307559999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4E-45C4-A108-40C50224A2B4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Ani souhlas ani nesouhlas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Když chybí lidé v IT provozu, lze situaci řešit přechodem do cloudu.</c:v>
                </c:pt>
                <c:pt idx="1">
                  <c:v>Dostupnost cloudových služeb je lepší než ta, kterou bychom dosáhli on-premise.</c:v>
                </c:pt>
                <c:pt idx="2">
                  <c:v>Zabezpečení cloudových služeb je lepší, než jaké dosáhnout on-premise.</c:v>
                </c:pt>
                <c:pt idx="3">
                  <c:v>Než kupovat nové servery, je lepší migrovat do cloudu.</c:v>
                </c:pt>
                <c:pt idx="4">
                  <c:v>Cloudové služby vyjdou levněji než on-premise, pokud je zátěž výrazně nerovnoměrná nebo těžko predikovatelná.</c:v>
                </c:pt>
              </c:strCache>
            </c:strRef>
          </c:cat>
          <c:val>
            <c:numRef>
              <c:f>List1!$D$2:$D$6</c:f>
              <c:numCache>
                <c:formatCode>0</c:formatCode>
                <c:ptCount val="5"/>
                <c:pt idx="0">
                  <c:v>31.630000472068801</c:v>
                </c:pt>
                <c:pt idx="1">
                  <c:v>34.689998626708999</c:v>
                </c:pt>
                <c:pt idx="2">
                  <c:v>39.800000190734899</c:v>
                </c:pt>
                <c:pt idx="3">
                  <c:v>30.610001087188699</c:v>
                </c:pt>
                <c:pt idx="4">
                  <c:v>46.939998865127599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4E-45C4-A108-40C50224A2B4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Spíše nesouhlasím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Když chybí lidé v IT provozu, lze situaci řešit přechodem do cloudu.</c:v>
                </c:pt>
                <c:pt idx="1">
                  <c:v>Dostupnost cloudových služeb je lepší než ta, kterou bychom dosáhli on-premise.</c:v>
                </c:pt>
                <c:pt idx="2">
                  <c:v>Zabezpečení cloudových služeb je lepší, než jaké dosáhnout on-premise.</c:v>
                </c:pt>
                <c:pt idx="3">
                  <c:v>Než kupovat nové servery, je lepší migrovat do cloudu.</c:v>
                </c:pt>
                <c:pt idx="4">
                  <c:v>Cloudové služby vyjdou levněji než on-premise, pokud je zátěž výrazně nerovnoměrná nebo těžko predikovatelná.</c:v>
                </c:pt>
              </c:strCache>
            </c:strRef>
          </c:cat>
          <c:val>
            <c:numRef>
              <c:f>List1!$E$2:$E$6</c:f>
              <c:numCache>
                <c:formatCode>0</c:formatCode>
                <c:ptCount val="5"/>
                <c:pt idx="0">
                  <c:v>9.1800004243850708</c:v>
                </c:pt>
                <c:pt idx="1">
                  <c:v>11.2199999392033</c:v>
                </c:pt>
                <c:pt idx="2">
                  <c:v>10.199999809265099</c:v>
                </c:pt>
                <c:pt idx="3">
                  <c:v>17.350000143051101</c:v>
                </c:pt>
                <c:pt idx="4">
                  <c:v>12.2400000691414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4E-45C4-A108-40C50224A2B4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Rozhodně nesouhlasím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Když chybí lidé v IT provozu, lze situaci řešit přechodem do cloudu.</c:v>
                </c:pt>
                <c:pt idx="1">
                  <c:v>Dostupnost cloudových služeb je lepší než ta, kterou bychom dosáhli on-premise.</c:v>
                </c:pt>
                <c:pt idx="2">
                  <c:v>Zabezpečení cloudových služeb je lepší, než jaké dosáhnout on-premise.</c:v>
                </c:pt>
                <c:pt idx="3">
                  <c:v>Než kupovat nové servery, je lepší migrovat do cloudu.</c:v>
                </c:pt>
                <c:pt idx="4">
                  <c:v>Cloudové služby vyjdou levněji než on-premise, pokud je zátěž výrazně nerovnoměrná nebo těžko predikovatelná.</c:v>
                </c:pt>
              </c:strCache>
            </c:strRef>
          </c:cat>
          <c:val>
            <c:numRef>
              <c:f>List1!$F$2:$F$6</c:f>
              <c:numCache>
                <c:formatCode>0</c:formatCode>
                <c:ptCount val="5"/>
                <c:pt idx="0">
                  <c:v>6.1200000345706904</c:v>
                </c:pt>
                <c:pt idx="1">
                  <c:v>4.0799997746944401</c:v>
                </c:pt>
                <c:pt idx="2">
                  <c:v>4.0799997746944401</c:v>
                </c:pt>
                <c:pt idx="3">
                  <c:v>4.0799997746944401</c:v>
                </c:pt>
                <c:pt idx="4">
                  <c:v>5.0999999046325701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4E-45C4-A108-40C50224A2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100"/>
        <c:axId val="1472766895"/>
        <c:axId val="1472838959"/>
      </c:barChart>
      <c:catAx>
        <c:axId val="147276689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72838959"/>
        <c:crosses val="autoZero"/>
        <c:auto val="1"/>
        <c:lblAlgn val="ctr"/>
        <c:lblOffset val="100"/>
        <c:noMultiLvlLbl val="0"/>
      </c:catAx>
      <c:valAx>
        <c:axId val="1472838959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1472766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7.1940585007242208E-2"/>
          <c:y val="1.1752142093349445E-2"/>
          <c:w val="0.91235937362220088"/>
          <c:h val="0.140516879834465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73910661877929E-2"/>
          <c:y val="0.14856142982127235"/>
          <c:w val="0.86420072216262844"/>
          <c:h val="0.8489101240985653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Rozhodně souhlasím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List1!$A$2:$A$12</c:f>
              <c:strCache>
                <c:ptCount val="11"/>
                <c:pt idx="0">
                  <c:v>Přechodu do cloudu často brání obava  z toho, že uživatel neví,  kdo všechno se dostane k jeho datům.</c:v>
                </c:pt>
                <c:pt idx="1">
                  <c:v>Přechodu brání zajeté zvyklosti a obava ze změny.</c:v>
                </c:pt>
                <c:pt idx="2">
                  <c:v>Má-li někdo  v infrastruktuře značně nainvestováno, přechod do cloudu by nebyl hospodárný.</c:v>
                </c:pt>
                <c:pt idx="3">
                  <c:v>Cloudové služby jsou závislé na internetovém spojení a na něj se nelze spolehnout.</c:v>
                </c:pt>
                <c:pt idx="4">
                  <c:v>Existují obavy z toho, že by zahraniční poskytovatel mohl služby vypnout.</c:v>
                </c:pt>
                <c:pt idx="5">
                  <c:v>Přechodu do cloudu často brání to, jak jsou plánovány peníze (snáze lze získat peníze na investice, než na provoz)</c:v>
                </c:pt>
                <c:pt idx="6">
                  <c:v>Přechodu do cloudu často brání obavy  z postihů kvůli GDPR a ZoKB (zákon o kybernetické bezpečnosti).</c:v>
                </c:pt>
                <c:pt idx="7">
                  <c:v>Je obtížné vysoutěžit cloudovou službu ve veřejné zakázce.</c:v>
                </c:pt>
                <c:pt idx="8">
                  <c:v>Smluvní podmínky cloudových poskytovatelů jsou  obtížně akceptovatelné.</c:v>
                </c:pt>
                <c:pt idx="9">
                  <c:v>Provozní náklady v cloudu jsou těžko predikovatelné, je bezpečnější si infrastrukturu koupit a sami provozovat.</c:v>
                </c:pt>
                <c:pt idx="10">
                  <c:v>Legislativa regulující cloudové služby je tak složitá, že je jednodušší tyto služby nepoužívat.</c:v>
                </c:pt>
              </c:strCache>
            </c:strRef>
          </c:cat>
          <c:val>
            <c:numRef>
              <c:f>List1!$B$2:$B$12</c:f>
              <c:numCache>
                <c:formatCode>0</c:formatCode>
                <c:ptCount val="11"/>
                <c:pt idx="0">
                  <c:v>15.3099998831749</c:v>
                </c:pt>
                <c:pt idx="1">
                  <c:v>17.350000143051101</c:v>
                </c:pt>
                <c:pt idx="2">
                  <c:v>12.2400000691414</c:v>
                </c:pt>
                <c:pt idx="3">
                  <c:v>23.4699994325638</c:v>
                </c:pt>
                <c:pt idx="4">
                  <c:v>23.4699994325638</c:v>
                </c:pt>
                <c:pt idx="5">
                  <c:v>11.2199999392033</c:v>
                </c:pt>
                <c:pt idx="6">
                  <c:v>10.199999809265099</c:v>
                </c:pt>
                <c:pt idx="7">
                  <c:v>8.1599995493888908</c:v>
                </c:pt>
                <c:pt idx="8">
                  <c:v>4.0799997746944401</c:v>
                </c:pt>
                <c:pt idx="9">
                  <c:v>10.199999809265099</c:v>
                </c:pt>
                <c:pt idx="10">
                  <c:v>10.199999809265099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4E-45C4-A108-40C50224A2B4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Spíše souhlasím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List1!$A$2:$A$12</c:f>
              <c:strCache>
                <c:ptCount val="11"/>
                <c:pt idx="0">
                  <c:v>Přechodu do cloudu často brání obava  z toho, že uživatel neví,  kdo všechno se dostane k jeho datům.</c:v>
                </c:pt>
                <c:pt idx="1">
                  <c:v>Přechodu brání zajeté zvyklosti a obava ze změny.</c:v>
                </c:pt>
                <c:pt idx="2">
                  <c:v>Má-li někdo  v infrastruktuře značně nainvestováno, přechod do cloudu by nebyl hospodárný.</c:v>
                </c:pt>
                <c:pt idx="3">
                  <c:v>Cloudové služby jsou závislé na internetovém spojení a na něj se nelze spolehnout.</c:v>
                </c:pt>
                <c:pt idx="4">
                  <c:v>Existují obavy z toho, že by zahraniční poskytovatel mohl služby vypnout.</c:v>
                </c:pt>
                <c:pt idx="5">
                  <c:v>Přechodu do cloudu často brání to, jak jsou plánovány peníze (snáze lze získat peníze na investice, než na provoz)</c:v>
                </c:pt>
                <c:pt idx="6">
                  <c:v>Přechodu do cloudu často brání obavy  z postihů kvůli GDPR a ZoKB (zákon o kybernetické bezpečnosti).</c:v>
                </c:pt>
                <c:pt idx="7">
                  <c:v>Je obtížné vysoutěžit cloudovou službu ve veřejné zakázce.</c:v>
                </c:pt>
                <c:pt idx="8">
                  <c:v>Smluvní podmínky cloudových poskytovatelů jsou  obtížně akceptovatelné.</c:v>
                </c:pt>
                <c:pt idx="9">
                  <c:v>Provozní náklady v cloudu jsou těžko predikovatelné, je bezpečnější si infrastrukturu koupit a sami provozovat.</c:v>
                </c:pt>
                <c:pt idx="10">
                  <c:v>Legislativa regulující cloudové služby je tak složitá, že je jednodušší tyto služby nepoužívat.</c:v>
                </c:pt>
              </c:strCache>
            </c:strRef>
          </c:cat>
          <c:val>
            <c:numRef>
              <c:f>List1!$C$2:$C$12</c:f>
              <c:numCache>
                <c:formatCode>0</c:formatCode>
                <c:ptCount val="11"/>
                <c:pt idx="0">
                  <c:v>45.919999480247498</c:v>
                </c:pt>
                <c:pt idx="1">
                  <c:v>30.610001087188699</c:v>
                </c:pt>
                <c:pt idx="2">
                  <c:v>28.5699993371964</c:v>
                </c:pt>
                <c:pt idx="3">
                  <c:v>19.389998912811301</c:v>
                </c:pt>
                <c:pt idx="4">
                  <c:v>17.350000143051101</c:v>
                </c:pt>
                <c:pt idx="5">
                  <c:v>18.370001018047301</c:v>
                </c:pt>
                <c:pt idx="6">
                  <c:v>25.510001182556199</c:v>
                </c:pt>
                <c:pt idx="7">
                  <c:v>10.199999809265099</c:v>
                </c:pt>
                <c:pt idx="8">
                  <c:v>16.329999268055001</c:v>
                </c:pt>
                <c:pt idx="9">
                  <c:v>15.3099998831749</c:v>
                </c:pt>
                <c:pt idx="10">
                  <c:v>8.1599995493888908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4E-45C4-A108-40C50224A2B4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Ani souhlas ani nesouhlas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List1!$A$2:$A$12</c:f>
              <c:strCache>
                <c:ptCount val="11"/>
                <c:pt idx="0">
                  <c:v>Přechodu do cloudu často brání obava  z toho, že uživatel neví,  kdo všechno se dostane k jeho datům.</c:v>
                </c:pt>
                <c:pt idx="1">
                  <c:v>Přechodu brání zajeté zvyklosti a obava ze změny.</c:v>
                </c:pt>
                <c:pt idx="2">
                  <c:v>Má-li někdo  v infrastruktuře značně nainvestováno, přechod do cloudu by nebyl hospodárný.</c:v>
                </c:pt>
                <c:pt idx="3">
                  <c:v>Cloudové služby jsou závislé na internetovém spojení a na něj se nelze spolehnout.</c:v>
                </c:pt>
                <c:pt idx="4">
                  <c:v>Existují obavy z toho, že by zahraniční poskytovatel mohl služby vypnout.</c:v>
                </c:pt>
                <c:pt idx="5">
                  <c:v>Přechodu do cloudu často brání to, jak jsou plánovány peníze (snáze lze získat peníze na investice, než na provoz)</c:v>
                </c:pt>
                <c:pt idx="6">
                  <c:v>Přechodu do cloudu často brání obavy  z postihů kvůli GDPR a ZoKB (zákon o kybernetické bezpečnosti).</c:v>
                </c:pt>
                <c:pt idx="7">
                  <c:v>Je obtížné vysoutěžit cloudovou službu ve veřejné zakázce.</c:v>
                </c:pt>
                <c:pt idx="8">
                  <c:v>Smluvní podmínky cloudových poskytovatelů jsou  obtížně akceptovatelné.</c:v>
                </c:pt>
                <c:pt idx="9">
                  <c:v>Provozní náklady v cloudu jsou těžko predikovatelné, je bezpečnější si infrastrukturu koupit a sami provozovat.</c:v>
                </c:pt>
                <c:pt idx="10">
                  <c:v>Legislativa regulující cloudové služby je tak složitá, že je jednodušší tyto služby nepoužívat.</c:v>
                </c:pt>
              </c:strCache>
            </c:strRef>
          </c:cat>
          <c:val>
            <c:numRef>
              <c:f>List1!$D$2:$D$12</c:f>
              <c:numCache>
                <c:formatCode>0</c:formatCode>
                <c:ptCount val="11"/>
                <c:pt idx="0">
                  <c:v>24.490000307559999</c:v>
                </c:pt>
                <c:pt idx="1">
                  <c:v>34.689998626708999</c:v>
                </c:pt>
                <c:pt idx="2">
                  <c:v>48.980000615119899</c:v>
                </c:pt>
                <c:pt idx="3">
                  <c:v>33.669999241828897</c:v>
                </c:pt>
                <c:pt idx="4">
                  <c:v>35.7099980115891</c:v>
                </c:pt>
                <c:pt idx="5">
                  <c:v>47.959998250007601</c:v>
                </c:pt>
                <c:pt idx="6">
                  <c:v>31.630000472068801</c:v>
                </c:pt>
                <c:pt idx="7">
                  <c:v>57.1399986743927</c:v>
                </c:pt>
                <c:pt idx="8">
                  <c:v>52.039998769760103</c:v>
                </c:pt>
                <c:pt idx="9">
                  <c:v>36.730000376701398</c:v>
                </c:pt>
                <c:pt idx="1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4E-45C4-A108-40C50224A2B4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Spíše nesouhlasím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List1!$A$2:$A$12</c:f>
              <c:strCache>
                <c:ptCount val="11"/>
                <c:pt idx="0">
                  <c:v>Přechodu do cloudu často brání obava  z toho, že uživatel neví,  kdo všechno se dostane k jeho datům.</c:v>
                </c:pt>
                <c:pt idx="1">
                  <c:v>Přechodu brání zajeté zvyklosti a obava ze změny.</c:v>
                </c:pt>
                <c:pt idx="2">
                  <c:v>Má-li někdo  v infrastruktuře značně nainvestováno, přechod do cloudu by nebyl hospodárný.</c:v>
                </c:pt>
                <c:pt idx="3">
                  <c:v>Cloudové služby jsou závislé na internetovém spojení a na něj se nelze spolehnout.</c:v>
                </c:pt>
                <c:pt idx="4">
                  <c:v>Existují obavy z toho, že by zahraniční poskytovatel mohl služby vypnout.</c:v>
                </c:pt>
                <c:pt idx="5">
                  <c:v>Přechodu do cloudu často brání to, jak jsou plánovány peníze (snáze lze získat peníze na investice, než na provoz)</c:v>
                </c:pt>
                <c:pt idx="6">
                  <c:v>Přechodu do cloudu často brání obavy  z postihů kvůli GDPR a ZoKB (zákon o kybernetické bezpečnosti).</c:v>
                </c:pt>
                <c:pt idx="7">
                  <c:v>Je obtížné vysoutěžit cloudovou službu ve veřejné zakázce.</c:v>
                </c:pt>
                <c:pt idx="8">
                  <c:v>Smluvní podmínky cloudových poskytovatelů jsou  obtížně akceptovatelné.</c:v>
                </c:pt>
                <c:pt idx="9">
                  <c:v>Provozní náklady v cloudu jsou těžko predikovatelné, je bezpečnější si infrastrukturu koupit a sami provozovat.</c:v>
                </c:pt>
                <c:pt idx="10">
                  <c:v>Legislativa regulující cloudové služby je tak složitá, že je jednodušší tyto služby nepoužívat.</c:v>
                </c:pt>
              </c:strCache>
            </c:strRef>
          </c:cat>
          <c:val>
            <c:numRef>
              <c:f>List1!$E$2:$E$12</c:f>
              <c:numCache>
                <c:formatCode>0</c:formatCode>
                <c:ptCount val="11"/>
                <c:pt idx="0">
                  <c:v>11.2199999392033</c:v>
                </c:pt>
                <c:pt idx="1">
                  <c:v>14.2900004982948</c:v>
                </c:pt>
                <c:pt idx="2">
                  <c:v>9.1800004243850708</c:v>
                </c:pt>
                <c:pt idx="3">
                  <c:v>21.4300006628036</c:v>
                </c:pt>
                <c:pt idx="4">
                  <c:v>22.450000047683702</c:v>
                </c:pt>
                <c:pt idx="5">
                  <c:v>15.3099998831749</c:v>
                </c:pt>
                <c:pt idx="6">
                  <c:v>26.5300005674362</c:v>
                </c:pt>
                <c:pt idx="7">
                  <c:v>19.389998912811301</c:v>
                </c:pt>
                <c:pt idx="8">
                  <c:v>21.4300006628036</c:v>
                </c:pt>
                <c:pt idx="9">
                  <c:v>27.549999952316298</c:v>
                </c:pt>
                <c:pt idx="10">
                  <c:v>24.490000307559999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4E-45C4-A108-40C50224A2B4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Rozhodně nesouhlasím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List1!$A$2:$A$12</c:f>
              <c:strCache>
                <c:ptCount val="11"/>
                <c:pt idx="0">
                  <c:v>Přechodu do cloudu často brání obava  z toho, že uživatel neví,  kdo všechno se dostane k jeho datům.</c:v>
                </c:pt>
                <c:pt idx="1">
                  <c:v>Přechodu brání zajeté zvyklosti a obava ze změny.</c:v>
                </c:pt>
                <c:pt idx="2">
                  <c:v>Má-li někdo  v infrastruktuře značně nainvestováno, přechod do cloudu by nebyl hospodárný.</c:v>
                </c:pt>
                <c:pt idx="3">
                  <c:v>Cloudové služby jsou závislé na internetovém spojení a na něj se nelze spolehnout.</c:v>
                </c:pt>
                <c:pt idx="4">
                  <c:v>Existují obavy z toho, že by zahraniční poskytovatel mohl služby vypnout.</c:v>
                </c:pt>
                <c:pt idx="5">
                  <c:v>Přechodu do cloudu často brání to, jak jsou plánovány peníze (snáze lze získat peníze na investice, než na provoz)</c:v>
                </c:pt>
                <c:pt idx="6">
                  <c:v>Přechodu do cloudu často brání obavy  z postihů kvůli GDPR a ZoKB (zákon o kybernetické bezpečnosti).</c:v>
                </c:pt>
                <c:pt idx="7">
                  <c:v>Je obtížné vysoutěžit cloudovou službu ve veřejné zakázce.</c:v>
                </c:pt>
                <c:pt idx="8">
                  <c:v>Smluvní podmínky cloudových poskytovatelů jsou  obtížně akceptovatelné.</c:v>
                </c:pt>
                <c:pt idx="9">
                  <c:v>Provozní náklady v cloudu jsou těžko predikovatelné, je bezpečnější si infrastrukturu koupit a sami provozovat.</c:v>
                </c:pt>
                <c:pt idx="10">
                  <c:v>Legislativa regulující cloudové služby je tak složitá, že je jednodušší tyto služby nepoužívat.</c:v>
                </c:pt>
              </c:strCache>
            </c:strRef>
          </c:cat>
          <c:val>
            <c:numRef>
              <c:f>List1!$F$2:$F$12</c:f>
              <c:numCache>
                <c:formatCode>0</c:formatCode>
                <c:ptCount val="11"/>
                <c:pt idx="0">
                  <c:v>3.0600000172853501</c:v>
                </c:pt>
                <c:pt idx="1">
                  <c:v>3.0600000172853501</c:v>
                </c:pt>
                <c:pt idx="2">
                  <c:v>1.01999994367361</c:v>
                </c:pt>
                <c:pt idx="3">
                  <c:v>2.03999988734722</c:v>
                </c:pt>
                <c:pt idx="4">
                  <c:v>1.01999994367361</c:v>
                </c:pt>
                <c:pt idx="5">
                  <c:v>7.1400001645088196</c:v>
                </c:pt>
                <c:pt idx="6">
                  <c:v>6.1200000345706904</c:v>
                </c:pt>
                <c:pt idx="7">
                  <c:v>5.0999999046325701</c:v>
                </c:pt>
                <c:pt idx="8">
                  <c:v>6.1200000345706904</c:v>
                </c:pt>
                <c:pt idx="9">
                  <c:v>10.199999809265099</c:v>
                </c:pt>
                <c:pt idx="10">
                  <c:v>7.1400001645088196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4E-45C4-A108-40C50224A2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100"/>
        <c:axId val="1472766895"/>
        <c:axId val="1472838959"/>
      </c:barChart>
      <c:catAx>
        <c:axId val="147276689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72838959"/>
        <c:crosses val="autoZero"/>
        <c:auto val="1"/>
        <c:lblAlgn val="ctr"/>
        <c:lblOffset val="100"/>
        <c:noMultiLvlLbl val="0"/>
      </c:catAx>
      <c:valAx>
        <c:axId val="1472838959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1472766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7.1940585007242208E-2"/>
          <c:y val="1.1752142093349445E-2"/>
          <c:w val="0.91235937362220088"/>
          <c:h val="0.140516879834465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366548861602951E-2"/>
          <c:y val="0.13390258675451686"/>
          <c:w val="0.92894719363524625"/>
          <c:h val="0.7597943596637661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V jedné z místností v naší budově</c:v>
                </c:pt>
                <c:pt idx="1">
                  <c:v>Ve vlastním datovém centru</c:v>
                </c:pt>
                <c:pt idx="2">
                  <c:v>V pronajatém datovém centru</c:v>
                </c:pt>
                <c:pt idx="3">
                  <c:v>Nemáme žádný server</c:v>
                </c:pt>
                <c:pt idx="4">
                  <c:v>Nevím</c:v>
                </c:pt>
              </c:strCache>
            </c:strRef>
          </c:cat>
          <c:val>
            <c:numRef>
              <c:f>List1!$B$2:$B$6</c:f>
              <c:numCache>
                <c:formatCode>0</c:formatCode>
                <c:ptCount val="5"/>
                <c:pt idx="0">
                  <c:v>50</c:v>
                </c:pt>
                <c:pt idx="1">
                  <c:v>22.450000047683702</c:v>
                </c:pt>
                <c:pt idx="2">
                  <c:v>21.4300006628036</c:v>
                </c:pt>
                <c:pt idx="3">
                  <c:v>12.2400000691414</c:v>
                </c:pt>
                <c:pt idx="4">
                  <c:v>8.1599995493888908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42-4FA0-9CC3-6C3126C4E8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472766895"/>
        <c:axId val="1472838959"/>
      </c:barChart>
      <c:catAx>
        <c:axId val="147276689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72838959"/>
        <c:crosses val="autoZero"/>
        <c:auto val="1"/>
        <c:lblAlgn val="ctr"/>
        <c:lblOffset val="100"/>
        <c:noMultiLvlLbl val="0"/>
      </c:catAx>
      <c:valAx>
        <c:axId val="1472838959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1472766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366548861602951E-2"/>
          <c:y val="0.13390258675451686"/>
          <c:w val="0.92894719363524625"/>
          <c:h val="0.7597943596637661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List1!$A$2:$A$6</c:f>
              <c:strCache>
                <c:ptCount val="5"/>
                <c:pt idx="0">
                  <c:v>Zaměstnanec/zaměstnanci</c:v>
                </c:pt>
                <c:pt idx="1">
                  <c:v>Dodavatel</c:v>
                </c:pt>
                <c:pt idx="2">
                  <c:v>Nikdo za KB nemá zodpovědnost</c:v>
                </c:pt>
                <c:pt idx="3">
                  <c:v>Nevím</c:v>
                </c:pt>
                <c:pt idx="4">
                  <c:v>Jiné řešení (prosím upřesněte)</c:v>
                </c:pt>
              </c:strCache>
            </c:strRef>
          </c:cat>
          <c:val>
            <c:numRef>
              <c:f>List1!$B$2:$B$6</c:f>
              <c:numCache>
                <c:formatCode>0</c:formatCode>
                <c:ptCount val="5"/>
                <c:pt idx="0">
                  <c:v>65.309995412826495</c:v>
                </c:pt>
                <c:pt idx="1">
                  <c:v>50</c:v>
                </c:pt>
                <c:pt idx="2">
                  <c:v>4.0799997746944401</c:v>
                </c:pt>
                <c:pt idx="3">
                  <c:v>6.1200000345706904</c:v>
                </c:pt>
                <c:pt idx="4">
                  <c:v>3.0600000172853501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42-4FA0-9CC3-6C3126C4E8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472766895"/>
        <c:axId val="1472838959"/>
      </c:barChart>
      <c:catAx>
        <c:axId val="147276689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72838959"/>
        <c:crosses val="autoZero"/>
        <c:auto val="1"/>
        <c:lblAlgn val="ctr"/>
        <c:lblOffset val="100"/>
        <c:noMultiLvlLbl val="0"/>
      </c:catAx>
      <c:valAx>
        <c:axId val="1472838959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1472766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366548861602951E-2"/>
          <c:y val="0.13390258675451686"/>
          <c:w val="0.92894719363524625"/>
          <c:h val="0.7597943596637661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List1!$A$2:$A$5</c:f>
              <c:strCache>
                <c:ptCount val="4"/>
                <c:pt idx="0">
                  <c:v>Ano, pro své podřízené organizace</c:v>
                </c:pt>
                <c:pt idx="1">
                  <c:v>Ano, pro obce</c:v>
                </c:pt>
                <c:pt idx="2">
                  <c:v>Ne</c:v>
                </c:pt>
                <c:pt idx="3">
                  <c:v>Nevím</c:v>
                </c:pt>
              </c:strCache>
            </c:strRef>
          </c:cat>
          <c:val>
            <c:numRef>
              <c:f>List1!$B$2:$B$5</c:f>
              <c:numCache>
                <c:formatCode>0</c:formatCode>
                <c:ptCount val="4"/>
                <c:pt idx="0">
                  <c:v>46</c:v>
                </c:pt>
                <c:pt idx="1">
                  <c:v>11</c:v>
                </c:pt>
                <c:pt idx="2">
                  <c:v>46</c:v>
                </c:pt>
                <c:pt idx="3" formatCode="General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42-4FA0-9CC3-6C3126C4E8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472766895"/>
        <c:axId val="1472838959"/>
      </c:barChart>
      <c:catAx>
        <c:axId val="147276689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72838959"/>
        <c:crosses val="autoZero"/>
        <c:auto val="1"/>
        <c:lblAlgn val="ctr"/>
        <c:lblOffset val="100"/>
        <c:noMultiLvlLbl val="0"/>
      </c:catAx>
      <c:valAx>
        <c:axId val="1472838959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1472766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366548861602951E-2"/>
          <c:y val="0.13390258675451686"/>
          <c:w val="0.92894719363524625"/>
          <c:h val="0.7597943596637661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List1!$A$2:$A$4</c:f>
              <c:strCache>
                <c:ptCount val="3"/>
                <c:pt idx="0">
                  <c:v>Ano</c:v>
                </c:pt>
                <c:pt idx="1">
                  <c:v>Ne</c:v>
                </c:pt>
                <c:pt idx="2">
                  <c:v>Nevím</c:v>
                </c:pt>
              </c:strCache>
            </c:strRef>
          </c:cat>
          <c:val>
            <c:numRef>
              <c:f>List1!$B$2:$B$4</c:f>
              <c:numCache>
                <c:formatCode>0</c:formatCode>
                <c:ptCount val="3"/>
                <c:pt idx="0">
                  <c:v>29</c:v>
                </c:pt>
                <c:pt idx="1">
                  <c:v>57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42-4FA0-9CC3-6C3126C4E8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100"/>
        <c:axId val="1472766895"/>
        <c:axId val="1472838959"/>
      </c:barChart>
      <c:catAx>
        <c:axId val="147276689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72838959"/>
        <c:crosses val="autoZero"/>
        <c:auto val="1"/>
        <c:lblAlgn val="ctr"/>
        <c:lblOffset val="100"/>
        <c:noMultiLvlLbl val="0"/>
      </c:catAx>
      <c:valAx>
        <c:axId val="1472838959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1472766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564918753707596E-2"/>
          <c:y val="0.48607280274292025"/>
          <c:w val="0.92894719363524625"/>
          <c:h val="0.4443793304888599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Ano, vím.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očekávání</c:v>
                </c:pt>
              </c:strCache>
            </c:strRef>
          </c:cat>
          <c:val>
            <c:numRef>
              <c:f>List1!$B$2</c:f>
              <c:numCache>
                <c:formatCode>0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FC-4E6B-B0FF-38369C27DCD0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očekávání</c:v>
                </c:pt>
              </c:strCache>
            </c:strRef>
          </c:cat>
          <c:val>
            <c:numRef>
              <c:f>List1!$C$2</c:f>
              <c:numCache>
                <c:formatCode>0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FC-4E6B-B0FF-38369C27DC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100"/>
        <c:axId val="1472766895"/>
        <c:axId val="1472838959"/>
      </c:barChart>
      <c:catAx>
        <c:axId val="147276689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72838959"/>
        <c:crosses val="autoZero"/>
        <c:auto val="1"/>
        <c:lblAlgn val="ctr"/>
        <c:lblOffset val="100"/>
        <c:noMultiLvlLbl val="0"/>
      </c:catAx>
      <c:valAx>
        <c:axId val="1472838959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1472766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4477674532862969"/>
          <c:y val="0.23477997234402845"/>
          <c:w val="0.78648389025346188"/>
          <c:h val="0.345980640819918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564918753707596E-2"/>
          <c:y val="0.48607280274292025"/>
          <c:w val="0.92894719363524625"/>
          <c:h val="0.4443793304888599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Ano - uveďte.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očekávání</c:v>
                </c:pt>
              </c:strCache>
            </c:strRef>
          </c:cat>
          <c:val>
            <c:numRef>
              <c:f>List1!$B$2</c:f>
              <c:numCache>
                <c:formatCode>0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FC-4E6B-B0FF-38369C27DCD0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Ne, neznám.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očekávání</c:v>
                </c:pt>
              </c:strCache>
            </c:strRef>
          </c:cat>
          <c:val>
            <c:numRef>
              <c:f>List1!$C$2</c:f>
              <c:numCache>
                <c:formatCode>0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FC-4E6B-B0FF-38369C27DC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100"/>
        <c:axId val="1472766895"/>
        <c:axId val="1472838959"/>
      </c:barChart>
      <c:catAx>
        <c:axId val="147276689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72838959"/>
        <c:crosses val="autoZero"/>
        <c:auto val="1"/>
        <c:lblAlgn val="ctr"/>
        <c:lblOffset val="100"/>
        <c:noMultiLvlLbl val="0"/>
      </c:catAx>
      <c:valAx>
        <c:axId val="1472838959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1472766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4477674532862969"/>
          <c:y val="0.23477997234402845"/>
          <c:w val="0.78648389025346188"/>
          <c:h val="0.345980640819918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564918753707596E-2"/>
          <c:y val="0.48607280274292025"/>
          <c:w val="0.92894719363524625"/>
          <c:h val="0.4443793304888599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Ano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zájem</c:v>
                </c:pt>
              </c:strCache>
            </c:strRef>
          </c:cat>
          <c:val>
            <c:numRef>
              <c:f>List1!$B$2</c:f>
              <c:numCache>
                <c:formatCode>0</c:formatCode>
                <c:ptCount val="1"/>
                <c:pt idx="0">
                  <c:v>13.2700011134148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41-45B0-93E6-20D9A3C0AAD9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Ne - aplikace, které máme, nám stačí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zájem</c:v>
                </c:pt>
              </c:strCache>
            </c:strRef>
          </c:cat>
          <c:val>
            <c:numRef>
              <c:f>List1!$C$2</c:f>
              <c:numCache>
                <c:formatCode>0</c:formatCode>
                <c:ptCount val="1"/>
                <c:pt idx="0">
                  <c:v>37.7599984407425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41-45B0-93E6-20D9A3C0AAD9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Ne - nechceme si pořizovat žádnou cloudovou službu, ani zdarma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zájem</c:v>
                </c:pt>
              </c:strCache>
            </c:strRef>
          </c:cat>
          <c:val>
            <c:numRef>
              <c:f>List1!$D$2</c:f>
              <c:numCache>
                <c:formatCode>0</c:formatCode>
                <c:ptCount val="1"/>
                <c:pt idx="0">
                  <c:v>6.1200000345706904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41-45B0-93E6-20D9A3C0AAD9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Nevím/nedovedu zodpovědět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4C9-4550-85F8-FCF6ACFEAB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zájem</c:v>
                </c:pt>
              </c:strCache>
            </c:strRef>
          </c:cat>
          <c:val>
            <c:numRef>
              <c:f>List1!$E$2</c:f>
              <c:numCache>
                <c:formatCode>0</c:formatCode>
                <c:ptCount val="1"/>
                <c:pt idx="0">
                  <c:v>42.8600013256073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C9-4550-85F8-FCF6ACFEA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100"/>
        <c:axId val="1472766895"/>
        <c:axId val="1472838959"/>
      </c:barChart>
      <c:catAx>
        <c:axId val="147276689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72838959"/>
        <c:crosses val="autoZero"/>
        <c:auto val="1"/>
        <c:lblAlgn val="ctr"/>
        <c:lblOffset val="100"/>
        <c:noMultiLvlLbl val="0"/>
      </c:catAx>
      <c:valAx>
        <c:axId val="1472838959"/>
        <c:scaling>
          <c:orientation val="minMax"/>
          <c:max val="100"/>
        </c:scaling>
        <c:delete val="1"/>
        <c:axPos val="t"/>
        <c:numFmt formatCode="0" sourceLinked="1"/>
        <c:majorTickMark val="out"/>
        <c:minorTickMark val="none"/>
        <c:tickLblPos val="nextTo"/>
        <c:crossAx val="1472766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9.3911988937611379E-2"/>
          <c:w val="1"/>
          <c:h val="0.486848624226335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EE7B8BB-D9D6-467F-9994-F012167BAEAE}" type="datetimeFigureOut">
              <a:rPr lang="cs-CZ" smtClean="0"/>
              <a:pPr/>
              <a:t>08.10.2026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658EE2B-939F-47CD-9BC5-5FD16CEF397F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521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75927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E81E3-87C5-A6D0-5BCC-D7D9D60BD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D4B4DEC-8670-8978-E674-C18C487CB0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AAA8A64-11ED-D882-5CE9-BD527A88C6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ADBBE24-E5D3-454B-7E5A-09B7159B78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41660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17487-A458-19D3-EA1E-00B08DA50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AE568A6-EDB5-3C3D-0746-590E095CC3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4ED19F1-80C3-A509-F536-A1CB1700C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977FAB2-73A7-E588-30ED-7A34828D94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84172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DC4DF-83ED-73E4-F9F3-A211BA374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32DA13A-2DC6-2C01-0919-8A73EA6470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D350D55-00AC-7E09-4550-2E2EB91869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8FC92A8-D8C5-6CE0-796B-0757615D8D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9403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07CB2-9C14-AFFB-60F6-C9FE71DEC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5D77087-1633-CC3C-39A2-0C271D489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8F3AADB-849D-5E1C-B176-EA972A1CFB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C3477A0-84F0-CE00-5C3B-B8412C5C79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08827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37B50-9D9D-A4C1-CFC8-2BAB79295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42147BF-3E36-D6F0-C912-E594CB6A2B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D902D1B-36F8-301E-C079-05A9324B3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5B9870C-5D01-1DD3-F2B6-694132BE4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49156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934A4-0D23-91FD-22E8-021B9B203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DB490A4-7B00-7D2C-0650-7723FE9B3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0D21877-6370-8E71-BA58-103F31F98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0D1EBA7-7D70-A8E9-E58E-0A4FAAB802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67900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BF416-4206-600B-13D1-43E64D83F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03035EB-8DD1-7A59-491F-3EC80D62F5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69269CD-CC68-ACC0-3D20-3E6065704D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B5DED07-2603-1827-FE17-AD1BC3E02C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59248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1A8F5-F21D-2649-E0FE-A085F7614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6012775-6223-2F53-C87F-B6ECFE303E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3DD64A8-023D-2D7D-8560-74440AF7B2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0BB4F6F-9C7E-59D5-82D2-A9F13CF30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07827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3FA0C-D40E-8038-160E-AD6405F98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C4465A7-3581-78C9-9941-7C4030F53E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427836F-1294-5B98-506C-8A1A9078C4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5ECC894-F5B2-F3CA-1CE5-47CCD6D722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642008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A4372-0CE4-1670-D643-95A021C1B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2C71818-F2F0-5AD4-5289-BF235503DB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3FE3832-4719-7658-B3E5-8A1F610EA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22C187F-481C-27F9-BE3C-8EF00DA14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6558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ADA88-9ED5-E8D0-31A6-19A5956E4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6D7FB6CA-F582-CB86-A472-8ABE3B6C83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18B45F4-58AB-D017-E9E4-642C42542E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F187360-EC2F-B6A8-A913-A5CEB0EB2F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4214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E3422724-A174-89D9-AC8F-3F2D774E6F2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0000" y="641675"/>
            <a:ext cx="2733677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93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05499" cy="6858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7C218586-5876-97AA-94A4-EC05A288B5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0000" y="641675"/>
            <a:ext cx="2733677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78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9B34F57A-1957-F5C6-AB4D-23968CCB05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0000" y="641675"/>
            <a:ext cx="2733677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04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0000"/>
            <a:ext cx="8964000" cy="3960000"/>
          </a:xfrm>
        </p:spPr>
        <p:txBody>
          <a:bodyPr/>
          <a:lstStyle>
            <a:lvl1pPr>
              <a:spcBef>
                <a:spcPts val="1000"/>
              </a:spcBef>
              <a:spcAft>
                <a:spcPts val="1000"/>
              </a:spcAft>
              <a:defRPr/>
            </a:lvl1pPr>
            <a:lvl2pPr>
              <a:spcAft>
                <a:spcPts val="600"/>
              </a:spcAft>
              <a:defRPr sz="1800"/>
            </a:lvl2pPr>
            <a:lvl3pPr marL="684000" indent="-180000">
              <a:spcAft>
                <a:spcPts val="600"/>
              </a:spcAft>
              <a:defRPr>
                <a:solidFill>
                  <a:schemeClr val="accent1"/>
                </a:solidFill>
              </a:defRPr>
            </a:lvl3pPr>
            <a:lvl4pPr marL="684000" indent="-180000">
              <a:spcAft>
                <a:spcPts val="600"/>
              </a:spcAft>
              <a:defRPr/>
            </a:lvl4pPr>
            <a:lvl5pPr marL="684000" indent="-180000">
              <a:spcAft>
                <a:spcPts val="600"/>
              </a:spcAft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2833127-FA44-2449-652E-7C7C47C7D87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4CC50D58-9C13-7041-41AC-823B5DE4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9801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 s podnadpise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0000"/>
            <a:ext cx="8964000" cy="3960000"/>
          </a:xfrm>
        </p:spPr>
        <p:txBody>
          <a:bodyPr/>
          <a:lstStyle>
            <a:lvl1pPr>
              <a:spcBef>
                <a:spcPts val="1000"/>
              </a:spcBef>
              <a:spcAft>
                <a:spcPts val="1000"/>
              </a:spcAft>
              <a:defRPr/>
            </a:lvl1pPr>
            <a:lvl2pPr>
              <a:spcAft>
                <a:spcPts val="600"/>
              </a:spcAft>
              <a:defRPr sz="1800"/>
            </a:lvl2pPr>
            <a:lvl3pPr marL="684000" indent="-180000">
              <a:spcAft>
                <a:spcPts val="600"/>
              </a:spcAft>
              <a:defRPr>
                <a:solidFill>
                  <a:schemeClr val="accent1"/>
                </a:solidFill>
              </a:defRPr>
            </a:lvl3pPr>
            <a:lvl4pPr marL="684000" indent="-180000">
              <a:spcAft>
                <a:spcPts val="600"/>
              </a:spcAft>
              <a:defRPr/>
            </a:lvl4pPr>
            <a:lvl5pPr marL="684000" indent="-180000">
              <a:spcAft>
                <a:spcPts val="600"/>
              </a:spcAft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2833127-FA44-2449-652E-7C7C47C7D87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4CC50D58-9C13-7041-41AC-823B5DE45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76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" name="Zástupný text 8">
            <a:extLst>
              <a:ext uri="{FF2B5EF4-FFF2-40B4-BE49-F238E27FC236}">
                <a16:creationId xmlns:a16="http://schemas.microsoft.com/office/drawing/2014/main" id="{DD33B0B3-F00C-A126-16C0-3C78885C5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582936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95514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22525"/>
            <a:ext cx="8964000" cy="3960000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</p:spTree>
    <p:extLst>
      <p:ext uri="{BB962C8B-B14F-4D97-AF65-F5344CB8AC3E}">
        <p14:creationId xmlns:p14="http://schemas.microsoft.com/office/powerpoint/2010/main" val="1833162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3"/>
            <a:ext cx="8964000" cy="3926021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BBC0884-F87E-1907-FF5F-2AB324A5C47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</p:spTree>
    <p:extLst>
      <p:ext uri="{BB962C8B-B14F-4D97-AF65-F5344CB8AC3E}">
        <p14:creationId xmlns:p14="http://schemas.microsoft.com/office/powerpoint/2010/main" val="1816794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35605"/>
            <a:ext cx="8964000" cy="3946919"/>
          </a:xfrm>
        </p:spPr>
        <p:txBody>
          <a:bodyPr numCol="1" spcCol="360000">
            <a:normAutofit/>
          </a:bodyPr>
          <a:lstStyle>
            <a:lvl1pPr marL="504000" indent="-5040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84905BBB-F9FE-9FBF-15BB-B1658C5A09F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</p:spTree>
    <p:extLst>
      <p:ext uri="{BB962C8B-B14F-4D97-AF65-F5344CB8AC3E}">
        <p14:creationId xmlns:p14="http://schemas.microsoft.com/office/powerpoint/2010/main" val="1785083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7003"/>
            <a:ext cx="8964000" cy="3915521"/>
          </a:xfrm>
        </p:spPr>
        <p:txBody>
          <a:bodyPr numCol="1" spcCol="360000">
            <a:normAutofit/>
          </a:bodyPr>
          <a:lstStyle>
            <a:lvl1pPr marL="360000" indent="-360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93163992-C525-2C66-6CAF-F1C6D7A2FF4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</p:spTree>
    <p:extLst>
      <p:ext uri="{BB962C8B-B14F-4D97-AF65-F5344CB8AC3E}">
        <p14:creationId xmlns:p14="http://schemas.microsoft.com/office/powerpoint/2010/main" val="1300737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2413001"/>
          </a:xfrm>
        </p:spPr>
        <p:txBody>
          <a:bodyPr anchor="b"/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84000" y="3676651"/>
            <a:ext cx="9900000" cy="2413000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974970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856864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80919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4"/>
            <a:ext cx="4476000" cy="3797036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8501" y="2213429"/>
            <a:ext cx="4285499" cy="3618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2C7EEF15-9663-FDF8-3786-E9D1170BC09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</p:spTree>
    <p:extLst>
      <p:ext uri="{BB962C8B-B14F-4D97-AF65-F5344CB8AC3E}">
        <p14:creationId xmlns:p14="http://schemas.microsoft.com/office/powerpoint/2010/main" val="1394102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C2843CF9-B3FD-9E68-3D7A-392FEBCB4FEE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266427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1A2E329E-B047-5BCC-C0F2-88F14A418F05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</p:spTree>
    <p:extLst>
      <p:ext uri="{BB962C8B-B14F-4D97-AF65-F5344CB8AC3E}">
        <p14:creationId xmlns:p14="http://schemas.microsoft.com/office/powerpoint/2010/main" val="1182028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93601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19333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8009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B9A68AD-FB4B-8978-5212-ECDC03A6FB0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</p:spTree>
    <p:extLst>
      <p:ext uri="{BB962C8B-B14F-4D97-AF65-F5344CB8AC3E}">
        <p14:creationId xmlns:p14="http://schemas.microsoft.com/office/powerpoint/2010/main" val="435564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0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56517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20259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CC1C452-BE80-BC5C-7921-09A8FE89B91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</p:spTree>
    <p:extLst>
      <p:ext uri="{BB962C8B-B14F-4D97-AF65-F5344CB8AC3E}">
        <p14:creationId xmlns:p14="http://schemas.microsoft.com/office/powerpoint/2010/main" val="4288470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05601" y="2246803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448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2A3086D1-EC65-B74C-A8BB-C58567182B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5314" y="3880589"/>
            <a:ext cx="360717" cy="30112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CAAABE1A-E3F7-8D77-4BC1-22DA8776E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6114" y="3880589"/>
            <a:ext cx="360717" cy="301120"/>
          </a:xfrm>
          <a:prstGeom prst="rect">
            <a:avLst/>
          </a:prstGeom>
        </p:spPr>
      </p:pic>
      <p:sp>
        <p:nvSpPr>
          <p:cNvPr id="21" name="Zástupný text 8">
            <a:extLst>
              <a:ext uri="{FF2B5EF4-FFF2-40B4-BE49-F238E27FC236}">
                <a16:creationId xmlns:a16="http://schemas.microsoft.com/office/drawing/2014/main" id="{EE858B53-D403-C768-50C6-B820DCD4E5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22" name="Zástupný symbol pro číslo snímku 5">
            <a:extLst>
              <a:ext uri="{FF2B5EF4-FFF2-40B4-BE49-F238E27FC236}">
                <a16:creationId xmlns:a16="http://schemas.microsoft.com/office/drawing/2014/main" id="{7BDEE34E-2AD1-D45A-CDC5-B7356B87F96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</p:spTree>
    <p:extLst>
      <p:ext uri="{BB962C8B-B14F-4D97-AF65-F5344CB8AC3E}">
        <p14:creationId xmlns:p14="http://schemas.microsoft.com/office/powerpoint/2010/main" val="9224858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92625"/>
            <a:ext cx="2428993" cy="2602004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92625"/>
            <a:ext cx="2428993" cy="2602004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92625"/>
            <a:ext cx="2428993" cy="2602004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92625"/>
            <a:ext cx="2428993" cy="2602004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96F11FE-78A2-69C8-0643-BE729D4F1FD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</p:spTree>
    <p:extLst>
      <p:ext uri="{BB962C8B-B14F-4D97-AF65-F5344CB8AC3E}">
        <p14:creationId xmlns:p14="http://schemas.microsoft.com/office/powerpoint/2010/main" val="134406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34D6FE-BA08-8A8E-D5AE-55D3E756260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</p:spTree>
    <p:extLst>
      <p:ext uri="{BB962C8B-B14F-4D97-AF65-F5344CB8AC3E}">
        <p14:creationId xmlns:p14="http://schemas.microsoft.com/office/powerpoint/2010/main" val="36101484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6BCC6951-FCF3-7B03-5562-7840A02525D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</p:spTree>
    <p:extLst>
      <p:ext uri="{BB962C8B-B14F-4D97-AF65-F5344CB8AC3E}">
        <p14:creationId xmlns:p14="http://schemas.microsoft.com/office/powerpoint/2010/main" val="1768918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86968"/>
            <a:ext cx="2428993" cy="2607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86968"/>
            <a:ext cx="2428993" cy="2607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86968"/>
            <a:ext cx="2428993" cy="2607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86968"/>
            <a:ext cx="2428993" cy="2607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893E901C-6AA0-0F75-C9B1-BE19FABFC393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</p:spTree>
    <p:extLst>
      <p:ext uri="{BB962C8B-B14F-4D97-AF65-F5344CB8AC3E}">
        <p14:creationId xmlns:p14="http://schemas.microsoft.com/office/powerpoint/2010/main" val="25833800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1846262"/>
            <a:ext cx="6157278" cy="3383763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C3AB57E5-30E5-1721-7ABB-F3BD27E78527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</p:spTree>
    <p:extLst>
      <p:ext uri="{BB962C8B-B14F-4D97-AF65-F5344CB8AC3E}">
        <p14:creationId xmlns:p14="http://schemas.microsoft.com/office/powerpoint/2010/main" val="31508938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2165625"/>
            <a:ext cx="6157278" cy="3383763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F692555-6195-4F09-FB48-4EF6E638FA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880B733-56AF-86CD-D756-629084A16536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</p:spTree>
    <p:extLst>
      <p:ext uri="{BB962C8B-B14F-4D97-AF65-F5344CB8AC3E}">
        <p14:creationId xmlns:p14="http://schemas.microsoft.com/office/powerpoint/2010/main" val="36118284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400942" y="2213361"/>
            <a:ext cx="6097458" cy="2836476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1AA2B79E-EBDF-2530-1330-B70DF2E98A5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20000" y="2167003"/>
            <a:ext cx="3516021" cy="3915521"/>
          </a:xfrm>
        </p:spPr>
        <p:txBody>
          <a:bodyPr numCol="1" spcCol="360000">
            <a:normAutofit/>
          </a:bodyPr>
          <a:lstStyle>
            <a:lvl1pPr marL="288000" indent="-288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0CAAE527-231E-9248-0A0C-52E8BA0AF60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Digitální a informační agentura</a:t>
            </a:r>
          </a:p>
        </p:txBody>
      </p:sp>
    </p:spTree>
    <p:extLst>
      <p:ext uri="{BB962C8B-B14F-4D97-AF65-F5344CB8AC3E}">
        <p14:creationId xmlns:p14="http://schemas.microsoft.com/office/powerpoint/2010/main" val="16572456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388244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0832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0" indent="-504000">
              <a:lnSpc>
                <a:spcPct val="120000"/>
              </a:lnSpc>
              <a:spcAft>
                <a:spcPts val="1000"/>
              </a:spcAft>
              <a:buNone/>
              <a:defRPr sz="2000">
                <a:solidFill>
                  <a:schemeClr val="tx1"/>
                </a:solidFill>
              </a:defRPr>
            </a:lvl1pPr>
            <a:lvl2pPr marL="0"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marL="0"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71630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Závěr a 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A8F823BE-0289-3AD8-2460-7235697BE4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0000" y="641675"/>
            <a:ext cx="2733677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90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77971" y="2160000"/>
            <a:ext cx="8906029" cy="407806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0A29A96-A469-4350-B155-21439378B4C4}"/>
              </a:ext>
            </a:extLst>
          </p:cNvPr>
          <p:cNvPicPr>
            <a:picLocks noChangeAspect="1"/>
          </p:cNvPicPr>
          <p:nvPr userDrawn="1"/>
        </p:nvPicPr>
        <p:blipFill>
          <a:blip r:embed="rId31"/>
          <a:stretch>
            <a:fillRect/>
          </a:stretch>
        </p:blipFill>
        <p:spPr>
          <a:xfrm>
            <a:off x="11094914" y="1651"/>
            <a:ext cx="453600" cy="100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1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66" r:id="rId4"/>
    <p:sldLayoutId id="2147483722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7" r:id="rId24"/>
    <p:sldLayoutId id="2147483713" r:id="rId25"/>
    <p:sldLayoutId id="2147483668" r:id="rId26"/>
    <p:sldLayoutId id="2147483669" r:id="rId27"/>
    <p:sldLayoutId id="2147483720" r:id="rId28"/>
    <p:sldLayoutId id="2147483724" r:id="rId2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0" userDrawn="1">
          <p15:clr>
            <a:srgbClr val="F26B43"/>
          </p15:clr>
        </p15:guide>
        <p15:guide id="2" pos="4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4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4" Type="http://schemas.openxmlformats.org/officeDocument/2006/relationships/chart" Target="../charts/char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F315A-2F19-129F-3CDC-DCEB9EEFB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51D8F0-1B68-0EAB-903B-18AA2C609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2212" y="2358000"/>
            <a:ext cx="6300000" cy="1916866"/>
          </a:xfrm>
        </p:spPr>
        <p:txBody>
          <a:bodyPr/>
          <a:lstStyle/>
          <a:p>
            <a:r>
              <a:rPr lang="cs-CZ" dirty="0"/>
              <a:t>Využití cloudových služeb</a:t>
            </a:r>
            <a:br>
              <a:rPr lang="cs-CZ" dirty="0"/>
            </a:br>
            <a:r>
              <a:rPr lang="cs-CZ" dirty="0">
                <a:solidFill>
                  <a:schemeClr val="accent2"/>
                </a:solidFill>
              </a:rPr>
              <a:t>Zpráva z výzkumu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7866E26-7645-AC0C-6A5D-6D794E776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</p:spPr>
        <p:txBody>
          <a:bodyPr/>
          <a:lstStyle/>
          <a:p>
            <a:r>
              <a:rPr lang="cs-CZ" dirty="0"/>
              <a:t>Zpracovala: Jana Hastíková, KC DIA, 11.9.2026</a:t>
            </a:r>
          </a:p>
          <a:p>
            <a:endParaRPr lang="cs-CZ" dirty="0"/>
          </a:p>
        </p:txBody>
      </p:sp>
      <p:sp>
        <p:nvSpPr>
          <p:cNvPr id="12" name="Zástupný symbol pro datum 3">
            <a:extLst>
              <a:ext uri="{FF2B5EF4-FFF2-40B4-BE49-F238E27FC236}">
                <a16:creationId xmlns:a16="http://schemas.microsoft.com/office/drawing/2014/main" id="{545FD86C-9558-C8A0-474B-63C2E5980EDC}"/>
              </a:ext>
            </a:extLst>
          </p:cNvPr>
          <p:cNvSpPr txBox="1">
            <a:spLocks/>
          </p:cNvSpPr>
          <p:nvPr/>
        </p:nvSpPr>
        <p:spPr>
          <a:xfrm>
            <a:off x="720000" y="5976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1480732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490F6-C063-3CCC-AD8A-8159C73E1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21FFBD-ACC5-AE2F-B2E5-D5452DD5E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výzkum probíhal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0AE2A86-DB37-8AE8-9459-983F1D0F4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999912E-B8A5-8C91-3078-F8874BE9C16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10814263" cy="772560"/>
          </a:xfrm>
        </p:spPr>
        <p:txBody>
          <a:bodyPr>
            <a:normAutofit/>
          </a:bodyPr>
          <a:lstStyle/>
          <a:p>
            <a:pPr marL="0" indent="0"/>
            <a:r>
              <a:rPr lang="cs-CZ" dirty="0"/>
              <a:t>Cílem výzkumu bylo zjistit, jak organizace veřejné správy využívají cloudové služby, jaké s nimi mají zkušenosti a co podporuje nebo naopak brání jejich dalšímu rozšiřování. 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654AE50C-E526-353C-C722-A6B19E21CDA6}"/>
              </a:ext>
            </a:extLst>
          </p:cNvPr>
          <p:cNvSpPr/>
          <p:nvPr/>
        </p:nvSpPr>
        <p:spPr>
          <a:xfrm>
            <a:off x="672294" y="2944367"/>
            <a:ext cx="5302866" cy="2834641"/>
          </a:xfrm>
          <a:prstGeom prst="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lIns="720000" tIns="360000" rIns="180000" bIns="36000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2A20AA8-6A9F-34F4-6E16-1599A635DBD2}"/>
              </a:ext>
            </a:extLst>
          </p:cNvPr>
          <p:cNvSpPr/>
          <p:nvPr/>
        </p:nvSpPr>
        <p:spPr>
          <a:xfrm>
            <a:off x="6309426" y="2944367"/>
            <a:ext cx="5302864" cy="2834642"/>
          </a:xfrm>
          <a:prstGeom prst="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lIns="720000" tIns="360000" rIns="180000" bIns="36000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2" name="Grafický objekt 11" descr="Deska s klipem, zaškrtnuté i nezaškrtnuté obrys">
            <a:extLst>
              <a:ext uri="{FF2B5EF4-FFF2-40B4-BE49-F238E27FC236}">
                <a16:creationId xmlns:a16="http://schemas.microsoft.com/office/drawing/2014/main" id="{BDD2FBA4-AE50-B3D9-C8AF-FAE5F02C03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81200" y="3016142"/>
            <a:ext cx="624548" cy="624548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3629F60D-E474-1FB4-70A9-2D141E6479CC}"/>
              </a:ext>
            </a:extLst>
          </p:cNvPr>
          <p:cNvSpPr txBox="1"/>
          <p:nvPr/>
        </p:nvSpPr>
        <p:spPr>
          <a:xfrm>
            <a:off x="7181806" y="3055983"/>
            <a:ext cx="4272642" cy="261879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cs-CZ" sz="15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Struktura dotazníku:</a:t>
            </a:r>
          </a:p>
          <a:p>
            <a:endParaRPr lang="cs-CZ" sz="15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cs-CZ" sz="1500" dirty="0">
                <a:solidFill>
                  <a:srgbClr val="2E2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Využívané cloudové služby</a:t>
            </a:r>
          </a:p>
          <a:p>
            <a:pPr algn="l">
              <a:lnSpc>
                <a:spcPct val="120000"/>
              </a:lnSpc>
            </a:pPr>
            <a:r>
              <a:rPr lang="cs-CZ" sz="1500" dirty="0">
                <a:solidFill>
                  <a:srgbClr val="2E2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Motivace k přechodu do cloudu</a:t>
            </a:r>
          </a:p>
          <a:p>
            <a:pPr algn="l">
              <a:lnSpc>
                <a:spcPct val="120000"/>
              </a:lnSpc>
            </a:pPr>
            <a:r>
              <a:rPr lang="cs-CZ" sz="1500" dirty="0">
                <a:solidFill>
                  <a:srgbClr val="2E2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Naplnění očekávání od cloudu</a:t>
            </a:r>
          </a:p>
          <a:p>
            <a:pPr algn="l">
              <a:lnSpc>
                <a:spcPct val="120000"/>
              </a:lnSpc>
            </a:pPr>
            <a:r>
              <a:rPr lang="cs-CZ" sz="1500" dirty="0">
                <a:solidFill>
                  <a:srgbClr val="2E2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Postoje k využívání cloudových služeb</a:t>
            </a:r>
          </a:p>
          <a:p>
            <a:pPr algn="l">
              <a:lnSpc>
                <a:spcPct val="120000"/>
              </a:lnSpc>
            </a:pPr>
            <a:r>
              <a:rPr lang="cs-CZ" sz="1500" dirty="0">
                <a:solidFill>
                  <a:srgbClr val="2E2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Umístění serverů a kyberbezpečnost</a:t>
            </a:r>
          </a:p>
          <a:p>
            <a:pPr algn="l">
              <a:lnSpc>
                <a:spcPct val="120000"/>
              </a:lnSpc>
            </a:pPr>
            <a:r>
              <a:rPr lang="cs-CZ" sz="1500" dirty="0">
                <a:solidFill>
                  <a:srgbClr val="2E2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Znalost poskytovatelů cloudu</a:t>
            </a:r>
          </a:p>
          <a:p>
            <a:pPr algn="l">
              <a:lnSpc>
                <a:spcPct val="120000"/>
              </a:lnSpc>
            </a:pPr>
            <a:r>
              <a:rPr lang="cs-CZ" sz="1500" dirty="0">
                <a:solidFill>
                  <a:srgbClr val="2E2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Zájem pořídit si cloudovou aplikaci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0DE12C98-2C9F-5719-6362-BDDEBCA454D4}"/>
              </a:ext>
            </a:extLst>
          </p:cNvPr>
          <p:cNvSpPr txBox="1"/>
          <p:nvPr/>
        </p:nvSpPr>
        <p:spPr>
          <a:xfrm>
            <a:off x="1612526" y="3055983"/>
            <a:ext cx="4272642" cy="242316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/>
            <a:r>
              <a:rPr lang="cs-CZ" sz="15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Kvantitativní výzkum:</a:t>
            </a:r>
          </a:p>
          <a:p>
            <a:pPr algn="l"/>
            <a:r>
              <a:rPr lang="cs-CZ" sz="1500" dirty="0">
                <a:solidFill>
                  <a:srgbClr val="2E2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respondentů: n=110</a:t>
            </a:r>
          </a:p>
          <a:p>
            <a:pPr algn="l"/>
            <a:endParaRPr lang="cs-CZ" sz="15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cs-CZ" sz="15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Termín sběru dat: </a:t>
            </a:r>
            <a:r>
              <a:rPr lang="cs-CZ" sz="1500" dirty="0">
                <a:solidFill>
                  <a:srgbClr val="2E2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06-09 2026</a:t>
            </a:r>
          </a:p>
          <a:p>
            <a:pPr algn="l"/>
            <a:endParaRPr lang="cs-CZ" sz="1500" dirty="0">
              <a:solidFill>
                <a:srgbClr val="2E2D2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cs-CZ" sz="1500" dirty="0">
                <a:solidFill>
                  <a:srgbClr val="2E2D2C"/>
                </a:solidFill>
                <a:latin typeface="Arial"/>
                <a:cs typeface="Arial"/>
              </a:rPr>
              <a:t>Dotazník Zoho Survey rozeslán na e-mailový seznam zástupců úřadů, přes newsletter SMOČR </a:t>
            </a:r>
            <a:r>
              <a:rPr lang="cs-CZ" sz="1500" dirty="0">
                <a:solidFill>
                  <a:schemeClr val="tx2"/>
                </a:solidFill>
                <a:latin typeface="Arial"/>
                <a:cs typeface="Arial"/>
              </a:rPr>
              <a:t>a na zákazníky vybraných poskytovatelů cloudových služeb</a:t>
            </a:r>
          </a:p>
          <a:p>
            <a:pPr algn="l">
              <a:lnSpc>
                <a:spcPct val="150000"/>
              </a:lnSpc>
            </a:pPr>
            <a:endParaRPr lang="cs-CZ" sz="1400" dirty="0">
              <a:solidFill>
                <a:srgbClr val="2E2D2C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18" name="Grafický objekt 17" descr="Internet obrys">
            <a:extLst>
              <a:ext uri="{FF2B5EF4-FFF2-40B4-BE49-F238E27FC236}">
                <a16:creationId xmlns:a16="http://schemas.microsoft.com/office/drawing/2014/main" id="{91BC8DFD-38AD-1EF6-A1F8-60F75F8A73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5690" y="2984914"/>
            <a:ext cx="687003" cy="68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90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386EA-2308-B552-8EA4-670CEDC6F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4D38C1-4422-FD94-A257-2A5487F34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Struktura respondentů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5E3033F-3B67-355D-319A-9194A8B75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3</a:t>
            </a:fld>
            <a:endParaRPr lang="cs-CZ" dirty="0"/>
          </a:p>
        </p:txBody>
      </p:sp>
      <p:graphicFrame>
        <p:nvGraphicFramePr>
          <p:cNvPr id="16" name="Zástupný objekt grafu 7">
            <a:extLst>
              <a:ext uri="{FF2B5EF4-FFF2-40B4-BE49-F238E27FC236}">
                <a16:creationId xmlns:a16="http://schemas.microsoft.com/office/drawing/2014/main" id="{1CC43101-F0FC-CF3D-F236-EDB48D88F7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747512"/>
              </p:ext>
            </p:extLst>
          </p:nvPr>
        </p:nvGraphicFramePr>
        <p:xfrm>
          <a:off x="511393" y="2836789"/>
          <a:ext cx="5122607" cy="2536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TextovéPole 21">
            <a:extLst>
              <a:ext uri="{FF2B5EF4-FFF2-40B4-BE49-F238E27FC236}">
                <a16:creationId xmlns:a16="http://schemas.microsoft.com/office/drawing/2014/main" id="{EF11D788-D8C4-5507-B228-C238AC32C65C}"/>
              </a:ext>
            </a:extLst>
          </p:cNvPr>
          <p:cNvSpPr txBox="1"/>
          <p:nvPr/>
        </p:nvSpPr>
        <p:spPr>
          <a:xfrm>
            <a:off x="587376" y="2193236"/>
            <a:ext cx="5508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Typ organizace (počet)</a:t>
            </a:r>
          </a:p>
        </p:txBody>
      </p:sp>
      <p:graphicFrame>
        <p:nvGraphicFramePr>
          <p:cNvPr id="23" name="Zástupný objekt grafu 7">
            <a:extLst>
              <a:ext uri="{FF2B5EF4-FFF2-40B4-BE49-F238E27FC236}">
                <a16:creationId xmlns:a16="http://schemas.microsoft.com/office/drawing/2014/main" id="{854788FA-78EA-C221-2BEA-7BC62E778D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1249455"/>
              </p:ext>
            </p:extLst>
          </p:nvPr>
        </p:nvGraphicFramePr>
        <p:xfrm>
          <a:off x="6193895" y="2836790"/>
          <a:ext cx="5122607" cy="2536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ovéPole 23">
            <a:extLst>
              <a:ext uri="{FF2B5EF4-FFF2-40B4-BE49-F238E27FC236}">
                <a16:creationId xmlns:a16="http://schemas.microsoft.com/office/drawing/2014/main" id="{FB3FCB2F-5554-94B2-218D-DC01F63D72BF}"/>
              </a:ext>
            </a:extLst>
          </p:cNvPr>
          <p:cNvSpPr txBox="1"/>
          <p:nvPr/>
        </p:nvSpPr>
        <p:spPr>
          <a:xfrm>
            <a:off x="6095999" y="2193236"/>
            <a:ext cx="5508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Zodpovědnost v organizaci (počet)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B547D1F-088A-BCE2-3CAD-134C545FBAB9}"/>
              </a:ext>
            </a:extLst>
          </p:cNvPr>
          <p:cNvSpPr txBox="1"/>
          <p:nvPr/>
        </p:nvSpPr>
        <p:spPr>
          <a:xfrm>
            <a:off x="4268470" y="2504301"/>
            <a:ext cx="1925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respondentů=110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35C5AC8-2D6C-BE28-EA1F-A1ECCA6A09BF}"/>
              </a:ext>
            </a:extLst>
          </p:cNvPr>
          <p:cNvSpPr txBox="1"/>
          <p:nvPr/>
        </p:nvSpPr>
        <p:spPr>
          <a:xfrm>
            <a:off x="9777093" y="2504301"/>
            <a:ext cx="1925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respondentů=110</a:t>
            </a:r>
          </a:p>
        </p:txBody>
      </p:sp>
      <p:pic>
        <p:nvPicPr>
          <p:cNvPr id="10" name="Grafický objekt 9" descr="Školní budova obrys">
            <a:extLst>
              <a:ext uri="{FF2B5EF4-FFF2-40B4-BE49-F238E27FC236}">
                <a16:creationId xmlns:a16="http://schemas.microsoft.com/office/drawing/2014/main" id="{5441361E-6C19-D8C5-39FE-ECB7621BC6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6977" y="3490437"/>
            <a:ext cx="687003" cy="687003"/>
          </a:xfrm>
          <a:prstGeom prst="rect">
            <a:avLst/>
          </a:prstGeom>
        </p:spPr>
      </p:pic>
      <p:pic>
        <p:nvPicPr>
          <p:cNvPr id="12" name="Grafický objekt 11" descr="Uživatel obrys">
            <a:extLst>
              <a:ext uri="{FF2B5EF4-FFF2-40B4-BE49-F238E27FC236}">
                <a16:creationId xmlns:a16="http://schemas.microsoft.com/office/drawing/2014/main" id="{B13F4FB6-CDF0-81B5-295A-B767E8B66A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91901" y="3598506"/>
            <a:ext cx="624548" cy="62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63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2795F-52C1-30EF-9306-281859731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4800A4-B6DA-C227-7580-11B2BA55F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Využívání cloudu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7D26E9C-DB80-1C5B-0394-274805204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820C625C-AD1E-91BF-BA9E-F62E2AD1611A}"/>
              </a:ext>
            </a:extLst>
          </p:cNvPr>
          <p:cNvSpPr txBox="1"/>
          <p:nvPr/>
        </p:nvSpPr>
        <p:spPr>
          <a:xfrm>
            <a:off x="530921" y="2193237"/>
            <a:ext cx="55086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Využíváte ve Vaší organizaci nějaké služby cloud computingu? (%)</a:t>
            </a:r>
          </a:p>
        </p:txBody>
      </p:sp>
      <p:graphicFrame>
        <p:nvGraphicFramePr>
          <p:cNvPr id="25" name="Zástupný objekt grafu 7">
            <a:extLst>
              <a:ext uri="{FF2B5EF4-FFF2-40B4-BE49-F238E27FC236}">
                <a16:creationId xmlns:a16="http://schemas.microsoft.com/office/drawing/2014/main" id="{B8F7AF1F-EB95-5129-6477-9B3E73FAD6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0117016"/>
              </p:ext>
            </p:extLst>
          </p:nvPr>
        </p:nvGraphicFramePr>
        <p:xfrm>
          <a:off x="743509" y="2968869"/>
          <a:ext cx="5296037" cy="1622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id="{0E61D817-818F-C361-7899-DD540F7CFD27}"/>
              </a:ext>
            </a:extLst>
          </p:cNvPr>
          <p:cNvSpPr txBox="1"/>
          <p:nvPr/>
        </p:nvSpPr>
        <p:spPr>
          <a:xfrm>
            <a:off x="4334942" y="2547180"/>
            <a:ext cx="1925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respondentů=110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6A0CB946-FD3C-82C4-0562-7B5B80396B7A}"/>
              </a:ext>
            </a:extLst>
          </p:cNvPr>
          <p:cNvSpPr txBox="1"/>
          <p:nvPr/>
        </p:nvSpPr>
        <p:spPr>
          <a:xfrm>
            <a:off x="548164" y="4591665"/>
            <a:ext cx="560694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100" b="1" dirty="0">
                <a:latin typeface="Arial" panose="020B0604020202020204" pitchFamily="34" charset="0"/>
                <a:cs typeface="Arial" panose="020B0604020202020204" pitchFamily="34" charset="0"/>
              </a:rPr>
              <a:t>U kterých aplikací jste při přechodu do cloudu zachovali stejného výrobce?</a:t>
            </a:r>
          </a:p>
          <a:p>
            <a:endParaRPr lang="cs-CZ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4A38228E-6433-4E46-D56F-9433CBCFF6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445591"/>
              </p:ext>
            </p:extLst>
          </p:nvPr>
        </p:nvGraphicFramePr>
        <p:xfrm>
          <a:off x="796621" y="4961827"/>
          <a:ext cx="5189812" cy="1219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18726">
                  <a:extLst>
                    <a:ext uri="{9D8B030D-6E8A-4147-A177-3AD203B41FA5}">
                      <a16:colId xmlns:a16="http://schemas.microsoft.com/office/drawing/2014/main" val="2183719045"/>
                    </a:ext>
                  </a:extLst>
                </a:gridCol>
                <a:gridCol w="445588">
                  <a:extLst>
                    <a:ext uri="{9D8B030D-6E8A-4147-A177-3AD203B41FA5}">
                      <a16:colId xmlns:a16="http://schemas.microsoft.com/office/drawing/2014/main" val="918482593"/>
                    </a:ext>
                  </a:extLst>
                </a:gridCol>
                <a:gridCol w="2094271">
                  <a:extLst>
                    <a:ext uri="{9D8B030D-6E8A-4147-A177-3AD203B41FA5}">
                      <a16:colId xmlns:a16="http://schemas.microsoft.com/office/drawing/2014/main" val="312124049"/>
                    </a:ext>
                  </a:extLst>
                </a:gridCol>
                <a:gridCol w="431227">
                  <a:extLst>
                    <a:ext uri="{9D8B030D-6E8A-4147-A177-3AD203B41FA5}">
                      <a16:colId xmlns:a16="http://schemas.microsoft.com/office/drawing/2014/main" val="234100765"/>
                    </a:ext>
                  </a:extLst>
                </a:gridCol>
              </a:tblGrid>
              <a:tr h="153720">
                <a:tc>
                  <a:txBody>
                    <a:bodyPr/>
                    <a:lstStyle/>
                    <a:p>
                      <a:r>
                        <a:rPr lang="cs-CZ" sz="1000" dirty="0"/>
                        <a:t>Nevím/netýká se nás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/>
                        <a:t>47x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/>
                        <a:t>Vema 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/>
                        <a:t>2x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5250407"/>
                  </a:ext>
                </a:extLst>
              </a:tr>
              <a:tr h="153720">
                <a:tc>
                  <a:txBody>
                    <a:bodyPr/>
                    <a:lstStyle/>
                    <a:p>
                      <a:r>
                        <a:rPr lang="cs-CZ" sz="1000" dirty="0"/>
                        <a:t>KEO / KEO4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/>
                        <a:t>11x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gridSpan="2">
                  <a:txBody>
                    <a:bodyPr/>
                    <a:lstStyle/>
                    <a:p>
                      <a:r>
                        <a:rPr lang="cs-CZ" sz="1000" dirty="0"/>
                        <a:t>Ostatní: ARES, ASPI, IS Veřejných rejstříků, Chatbot ISVR, Informační systém stavebního řízení, Portál stavebníka, Národní geoportál územního plánování, Drozd, CAFM, HR a mzdy – nespecifikovaný IS, Avensio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cs-CZ" sz="100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702782"/>
                  </a:ext>
                </a:extLst>
              </a:tr>
              <a:tr h="153720">
                <a:tc>
                  <a:txBody>
                    <a:bodyPr/>
                    <a:lstStyle/>
                    <a:p>
                      <a:r>
                        <a:rPr lang="cs-CZ" sz="1000" dirty="0"/>
                        <a:t>eSSI – el. spisová služba/Gordic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/>
                        <a:t>6x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937581"/>
                  </a:ext>
                </a:extLst>
              </a:tr>
              <a:tr h="153720">
                <a:tc>
                  <a:txBody>
                    <a:bodyPr/>
                    <a:lstStyle/>
                    <a:p>
                      <a:r>
                        <a:rPr lang="cs-CZ" sz="1000" dirty="0"/>
                        <a:t>Microsoft 365 / M365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/>
                        <a:t>4x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415509"/>
                  </a:ext>
                </a:extLst>
              </a:tr>
              <a:tr h="153720">
                <a:tc>
                  <a:txBody>
                    <a:bodyPr/>
                    <a:lstStyle/>
                    <a:p>
                      <a:r>
                        <a:rPr lang="cs-CZ" sz="1000" dirty="0"/>
                        <a:t>U všech 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dirty="0"/>
                        <a:t>3x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cs-CZ" sz="1000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0672393"/>
                  </a:ext>
                </a:extLst>
              </a:tr>
            </a:tbl>
          </a:graphicData>
        </a:graphic>
      </p:graphicFrame>
      <p:graphicFrame>
        <p:nvGraphicFramePr>
          <p:cNvPr id="12" name="Zástupný objekt grafu 7">
            <a:extLst>
              <a:ext uri="{FF2B5EF4-FFF2-40B4-BE49-F238E27FC236}">
                <a16:creationId xmlns:a16="http://schemas.microsoft.com/office/drawing/2014/main" id="{2720977F-BFF9-664C-8143-B42569ACEE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7773410"/>
              </p:ext>
            </p:extLst>
          </p:nvPr>
        </p:nvGraphicFramePr>
        <p:xfrm>
          <a:off x="7614679" y="1699481"/>
          <a:ext cx="4053430" cy="3757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Tabulka 13">
            <a:extLst>
              <a:ext uri="{FF2B5EF4-FFF2-40B4-BE49-F238E27FC236}">
                <a16:creationId xmlns:a16="http://schemas.microsoft.com/office/drawing/2014/main" id="{ACF85FE8-F682-9291-463C-B42C0C4888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418632"/>
              </p:ext>
            </p:extLst>
          </p:nvPr>
        </p:nvGraphicFramePr>
        <p:xfrm>
          <a:off x="6096000" y="3240552"/>
          <a:ext cx="1622650" cy="2219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2650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</a:tblGrid>
              <a:tr h="369392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Centrální úřad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369392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Krajský úřad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437589"/>
                  </a:ext>
                </a:extLst>
              </a:tr>
              <a:tr h="369392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Obec prvního typu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27608"/>
                  </a:ext>
                </a:extLst>
              </a:tr>
              <a:tr h="369392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Obec druhého typu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466799"/>
                  </a:ext>
                </a:extLst>
              </a:tr>
              <a:tr h="369392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Obec třetího typu (ORP, mag. města) 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12590"/>
                  </a:ext>
                </a:extLst>
              </a:tr>
              <a:tr h="369392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Jiný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555461"/>
                  </a:ext>
                </a:extLst>
              </a:tr>
            </a:tbl>
          </a:graphicData>
        </a:graphic>
      </p:graphicFrame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466F1A74-1D39-C1BB-D489-15DE11D37E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10814263" cy="772560"/>
          </a:xfrm>
        </p:spPr>
        <p:txBody>
          <a:bodyPr>
            <a:normAutofit/>
          </a:bodyPr>
          <a:lstStyle/>
          <a:p>
            <a:pPr marL="0" indent="0"/>
            <a:r>
              <a:rPr lang="cs-CZ" dirty="0"/>
              <a:t>Cloudové služby využívá 71 % organizací, nejčastěji krajské a centrální úřady, nižší využití je patrné zejména u nejmenších obcí.</a:t>
            </a:r>
          </a:p>
        </p:txBody>
      </p:sp>
      <p:cxnSp>
        <p:nvCxnSpPr>
          <p:cNvPr id="17" name="Přímá spojnice se šipkou 16">
            <a:extLst>
              <a:ext uri="{FF2B5EF4-FFF2-40B4-BE49-F238E27FC236}">
                <a16:creationId xmlns:a16="http://schemas.microsoft.com/office/drawing/2014/main" id="{8F51573B-41E0-B0A5-C58A-11E47E637353}"/>
              </a:ext>
            </a:extLst>
          </p:cNvPr>
          <p:cNvCxnSpPr/>
          <p:nvPr/>
        </p:nvCxnSpPr>
        <p:spPr>
          <a:xfrm>
            <a:off x="6039546" y="3734716"/>
            <a:ext cx="6489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ovéPole 4">
            <a:extLst>
              <a:ext uri="{FF2B5EF4-FFF2-40B4-BE49-F238E27FC236}">
                <a16:creationId xmlns:a16="http://schemas.microsoft.com/office/drawing/2014/main" id="{3C126E45-B57A-0416-B48C-FA954F52C559}"/>
              </a:ext>
            </a:extLst>
          </p:cNvPr>
          <p:cNvSpPr txBox="1"/>
          <p:nvPr/>
        </p:nvSpPr>
        <p:spPr>
          <a:xfrm>
            <a:off x="6039546" y="2206681"/>
            <a:ext cx="5749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*Pozn. rozdíly mezi úřady jsou pouze orientační, u krajských úřadů  (n=4) a obcí  II. a III. nízký počet respondentů (n=6)</a:t>
            </a:r>
          </a:p>
        </p:txBody>
      </p:sp>
    </p:spTree>
    <p:extLst>
      <p:ext uri="{BB962C8B-B14F-4D97-AF65-F5344CB8AC3E}">
        <p14:creationId xmlns:p14="http://schemas.microsoft.com/office/powerpoint/2010/main" val="3027463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3C83D-71B3-4AC2-8313-03D555FB6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FC54B8EB-9C15-C570-1715-C50813558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01</a:t>
            </a:r>
            <a:r>
              <a:rPr lang="cs-CZ" dirty="0"/>
              <a:t>	Hlavní závěry</a:t>
            </a:r>
          </a:p>
        </p:txBody>
      </p:sp>
      <p:sp>
        <p:nvSpPr>
          <p:cNvPr id="4" name="Zástupný symbol pro obsah 6">
            <a:extLst>
              <a:ext uri="{FF2B5EF4-FFF2-40B4-BE49-F238E27FC236}">
                <a16:creationId xmlns:a16="http://schemas.microsoft.com/office/drawing/2014/main" id="{3B44C27F-2B8F-4F3C-F759-C3324181D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2"/>
            <a:r>
              <a:rPr lang="en-GB" sz="2400" dirty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DC6764E3-25AB-ACD6-CA4A-16D2D676C101}"/>
              </a:ext>
            </a:extLst>
          </p:cNvPr>
          <p:cNvSpPr txBox="1">
            <a:spLocks/>
          </p:cNvSpPr>
          <p:nvPr/>
        </p:nvSpPr>
        <p:spPr>
          <a:xfrm>
            <a:off x="200025" y="2865691"/>
            <a:ext cx="11891772" cy="1113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3000" dirty="0"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805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57883C-1B86-3DE4-10B0-26785FA8D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Hlavní závěry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4AB2249-389B-7E0D-C0BF-DED4EEA3D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 lnSpcReduction="10000"/>
          </a:bodyPr>
          <a:lstStyle/>
          <a:p>
            <a:pPr>
              <a:spcAft>
                <a:spcPts val="1000"/>
              </a:spcAft>
            </a:pPr>
            <a:r>
              <a:rPr lang="cs-CZ" noProof="0" dirty="0">
                <a:latin typeface="Arial"/>
                <a:cs typeface="Arial"/>
              </a:rPr>
              <a:t>Cloud je již běžně využíván,  </a:t>
            </a:r>
            <a:r>
              <a:rPr lang="cs-CZ" dirty="0">
                <a:latin typeface="Arial"/>
                <a:cs typeface="Arial"/>
              </a:rPr>
              <a:t>povědomí o katalogu CC je však nízké </a:t>
            </a:r>
            <a:endParaRPr lang="cs-CZ" noProof="0" dirty="0">
              <a:latin typeface="Arial"/>
              <a:cs typeface="Arial"/>
            </a:endParaRPr>
          </a:p>
          <a:p>
            <a:pPr>
              <a:spcAft>
                <a:spcPts val="1000"/>
              </a:spcAft>
              <a:buNone/>
            </a:pPr>
            <a:r>
              <a:rPr lang="cs-CZ" b="0" noProof="0" dirty="0">
                <a:solidFill>
                  <a:schemeClr val="tx1"/>
                </a:solidFill>
              </a:rPr>
              <a:t>Cloud využívá 71 % organizací, méně </a:t>
            </a:r>
            <a:r>
              <a:rPr lang="cs-CZ" b="0" dirty="0">
                <a:solidFill>
                  <a:schemeClr val="tx1"/>
                </a:solidFill>
              </a:rPr>
              <a:t>nejmenší obce. Ne</a:t>
            </a:r>
            <a:r>
              <a:rPr lang="cs-CZ" b="0" noProof="0" dirty="0">
                <a:solidFill>
                  <a:schemeClr val="tx1"/>
                </a:solidFill>
              </a:rPr>
              <a:t>jvíce je využíván pro SaaS jako jsou </a:t>
            </a:r>
            <a:r>
              <a:rPr lang="cs-CZ" b="0" dirty="0">
                <a:solidFill>
                  <a:schemeClr val="tx1"/>
                </a:solidFill>
              </a:rPr>
              <a:t>e-mail, spisová služba a ekonomické systémy.</a:t>
            </a:r>
          </a:p>
          <a:p>
            <a:pPr>
              <a:spcAft>
                <a:spcPts val="1000"/>
              </a:spcAft>
            </a:pPr>
            <a:r>
              <a:rPr lang="cs-CZ" b="0" dirty="0">
                <a:solidFill>
                  <a:schemeClr val="tx1"/>
                </a:solidFill>
                <a:latin typeface="Arial"/>
                <a:cs typeface="Arial"/>
              </a:rPr>
              <a:t>Katalog CC poskytovatelů</a:t>
            </a:r>
            <a:r>
              <a:rPr lang="cs-CZ" b="0" noProof="0" dirty="0">
                <a:solidFill>
                  <a:schemeClr val="tx1"/>
                </a:solidFill>
                <a:latin typeface="Arial"/>
                <a:cs typeface="Arial"/>
              </a:rPr>
              <a:t> zná 45 % respondentů (více u centrálních a krajských úřadů).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CC15434-6763-DA28-3902-E52B486809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CF5A12E-3DFE-4C3E-9036-7893F29C52C1}" type="slidenum">
              <a:rPr/>
              <a:t>6</a:t>
            </a:fld>
            <a:endParaRPr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3ED27DC3-EE68-3145-102F-743CDD4F5707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 vert="horz" lIns="0" tIns="0" rIns="0" bIns="0" rtlCol="0" anchor="t">
            <a:normAutofit fontScale="92500" lnSpcReduction="20000"/>
          </a:bodyPr>
          <a:lstStyle/>
          <a:p>
            <a:pPr>
              <a:spcAft>
                <a:spcPts val="1000"/>
              </a:spcAft>
              <a:buNone/>
            </a:pPr>
            <a:r>
              <a:rPr lang="cs-CZ" dirty="0"/>
              <a:t>Cloud má jasné přínosy, ale i bariéry</a:t>
            </a:r>
            <a:endParaRPr lang="cs-CZ" noProof="0" dirty="0"/>
          </a:p>
          <a:p>
            <a:pPr>
              <a:spcAft>
                <a:spcPts val="1000"/>
              </a:spcAft>
              <a:buNone/>
            </a:pPr>
            <a:r>
              <a:rPr lang="cs-CZ" b="0" noProof="0" dirty="0">
                <a:solidFill>
                  <a:schemeClr val="tx1"/>
                </a:solidFill>
              </a:rPr>
              <a:t>Mezi hlavní přínosy cloudu patří možnost řešit nedostatek IT kapacit, vyšší dostupnost a zabezpečení služeb.</a:t>
            </a:r>
          </a:p>
          <a:p>
            <a:pPr>
              <a:spcAft>
                <a:spcPts val="1000"/>
              </a:spcAft>
              <a:buNone/>
            </a:pPr>
            <a:r>
              <a:rPr lang="cs-CZ" b="0" noProof="0" dirty="0">
                <a:solidFill>
                  <a:schemeClr val="tx1"/>
                </a:solidFill>
              </a:rPr>
              <a:t>Pře</a:t>
            </a:r>
            <a:r>
              <a:rPr lang="cs-CZ" sz="2100" b="0" dirty="0">
                <a:solidFill>
                  <a:schemeClr val="tx1"/>
                </a:solidFill>
              </a:rPr>
              <a:t>chodu brání zejména obavy ze ztráty kontroly nad daty, zažité způsoby práce a předchozí investice do vlastní infrastruktury. Centrální úřady tyto bariéry vnímají silněji, zatímco obce se více obávají závislosti na internetovém připojení.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C8D91FB-DB06-5EAC-92D3-985F11FF0456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>
              <a:spcAft>
                <a:spcPts val="1000"/>
              </a:spcAft>
              <a:buNone/>
            </a:pPr>
            <a:r>
              <a:rPr lang="cs-CZ" noProof="0" dirty="0"/>
              <a:t>Zkušenost s cloudem je </a:t>
            </a:r>
            <a:r>
              <a:rPr lang="cs-CZ" dirty="0"/>
              <a:t>spíše</a:t>
            </a:r>
            <a:r>
              <a:rPr lang="cs-CZ" noProof="0" dirty="0"/>
              <a:t> pozitivní</a:t>
            </a:r>
          </a:p>
          <a:p>
            <a:pPr>
              <a:spcAft>
                <a:spcPts val="1000"/>
              </a:spcAft>
              <a:buNone/>
            </a:pPr>
            <a:r>
              <a:rPr lang="cs-CZ" b="0" noProof="0" dirty="0">
                <a:solidFill>
                  <a:schemeClr val="tx1"/>
                </a:solidFill>
              </a:rPr>
              <a:t>U 63 % uživatelů byla očekávání naplněna plně a u dalších 19 % alespoň částečně. </a:t>
            </a:r>
          </a:p>
          <a:p>
            <a:pPr>
              <a:spcAft>
                <a:spcPts val="1000"/>
              </a:spcAft>
              <a:buNone/>
            </a:pPr>
            <a:r>
              <a:rPr lang="cs-CZ" b="0" noProof="0" dirty="0">
                <a:solidFill>
                  <a:schemeClr val="tx1"/>
                </a:solidFill>
              </a:rPr>
              <a:t>Oceňují rychlost, dostupnost a snadnější správu, problémem jsou náklady a závislost na internetovém připojení nebo dodavateli.</a:t>
            </a:r>
          </a:p>
        </p:txBody>
      </p:sp>
    </p:spTree>
    <p:extLst>
      <p:ext uri="{BB962C8B-B14F-4D97-AF65-F5344CB8AC3E}">
        <p14:creationId xmlns:p14="http://schemas.microsoft.com/office/powerpoint/2010/main" val="2221668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58B77-725C-49E8-2269-CD2A3A30B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B4C481-ACC7-12D2-CAA4-4D55C71AE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Využívané cloudové služby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1C8912B-0807-6B01-02B5-19D29B549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7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49514C6-B42A-0E81-77C4-1F03984C04B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10814263" cy="772560"/>
          </a:xfrm>
        </p:spPr>
        <p:txBody>
          <a:bodyPr>
            <a:normAutofit/>
          </a:bodyPr>
          <a:lstStyle/>
          <a:p>
            <a:pPr marL="0" indent="0"/>
            <a:r>
              <a:rPr lang="cs-CZ" dirty="0"/>
              <a:t>Nejčastěji jsou využívány hotové aplikace v režimu SaaS (76 %), především e-mail, elektronická spisová služba a ekonomické systémy.</a:t>
            </a:r>
          </a:p>
        </p:txBody>
      </p:sp>
      <p:graphicFrame>
        <p:nvGraphicFramePr>
          <p:cNvPr id="11" name="Zástupný objekt grafu 7">
            <a:extLst>
              <a:ext uri="{FF2B5EF4-FFF2-40B4-BE49-F238E27FC236}">
                <a16:creationId xmlns:a16="http://schemas.microsoft.com/office/drawing/2014/main" id="{E230DEE4-1152-08A0-F35D-55D713BE71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9782561"/>
              </p:ext>
            </p:extLst>
          </p:nvPr>
        </p:nvGraphicFramePr>
        <p:xfrm>
          <a:off x="3326019" y="2211785"/>
          <a:ext cx="4188798" cy="4204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E59BCF7F-DBE8-7C3D-3DFA-CA52A1A8C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627557"/>
              </p:ext>
            </p:extLst>
          </p:nvPr>
        </p:nvGraphicFramePr>
        <p:xfrm>
          <a:off x="492610" y="2792398"/>
          <a:ext cx="2974037" cy="3230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4037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</a:tblGrid>
              <a:tr h="542063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Používáme již hotové aplikace Software jako službu (SaaS)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508699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Používáme cloudové technologie pro zajištění vyšší bezpečnost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27608"/>
                  </a:ext>
                </a:extLst>
              </a:tr>
              <a:tr h="589342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Používáme cloudové infrastrukturní nebo platformové služby (IaaS/PaaS)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466799"/>
                  </a:ext>
                </a:extLst>
              </a:tr>
              <a:tr h="573101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 cloudu máme jen některé (dílčí) služby našich agendových systémů (hybridní řešení ISVS s využitím dekompozice)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12590"/>
                  </a:ext>
                </a:extLst>
              </a:tr>
              <a:tr h="508699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 cloudu děláme vývoj nebo testování IS nebo vytváříme prototypy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555461"/>
                  </a:ext>
                </a:extLst>
              </a:tr>
              <a:tr h="508699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Nevím/neumím zodpovědět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5470845"/>
                  </a:ext>
                </a:extLst>
              </a:tr>
            </a:tbl>
          </a:graphicData>
        </a:graphic>
      </p:graphicFrame>
      <p:graphicFrame>
        <p:nvGraphicFramePr>
          <p:cNvPr id="21" name="Tabulka 20">
            <a:extLst>
              <a:ext uri="{FF2B5EF4-FFF2-40B4-BE49-F238E27FC236}">
                <a16:creationId xmlns:a16="http://schemas.microsoft.com/office/drawing/2014/main" id="{6C70BFD4-B48B-14CF-59C1-45FC7F8E4E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557957"/>
              </p:ext>
            </p:extLst>
          </p:nvPr>
        </p:nvGraphicFramePr>
        <p:xfrm>
          <a:off x="5890438" y="2835348"/>
          <a:ext cx="2557142" cy="1936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7142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</a:tblGrid>
              <a:tr h="302791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E-mailový server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354412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El. spisová služba (eSSl)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437589"/>
                  </a:ext>
                </a:extLst>
              </a:tr>
              <a:tr h="299619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Účetnictví a ekonomika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27608"/>
                  </a:ext>
                </a:extLst>
              </a:tr>
              <a:tr h="299619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HR a mzdy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466799"/>
                  </a:ext>
                </a:extLst>
              </a:tr>
              <a:tr h="299619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Jiné  aplikace nebo IS v cloudu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12590"/>
                  </a:ext>
                </a:extLst>
              </a:tr>
              <a:tr h="380846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Agendové IS v rozsahu působnosti úřadu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555461"/>
                  </a:ext>
                </a:extLst>
              </a:tr>
            </a:tbl>
          </a:graphicData>
        </a:graphic>
      </p:graphicFrame>
      <p:graphicFrame>
        <p:nvGraphicFramePr>
          <p:cNvPr id="5" name="Zástupný objekt grafu 7">
            <a:extLst>
              <a:ext uri="{FF2B5EF4-FFF2-40B4-BE49-F238E27FC236}">
                <a16:creationId xmlns:a16="http://schemas.microsoft.com/office/drawing/2014/main" id="{BC82645B-F615-AF7D-9FA7-9988AE6776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3002269"/>
              </p:ext>
            </p:extLst>
          </p:nvPr>
        </p:nvGraphicFramePr>
        <p:xfrm>
          <a:off x="8334568" y="2477829"/>
          <a:ext cx="4188798" cy="2606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9ACD9F5B-A443-2A0D-E1D2-7BF401D4E8FD}"/>
              </a:ext>
            </a:extLst>
          </p:cNvPr>
          <p:cNvSpPr txBox="1"/>
          <p:nvPr/>
        </p:nvSpPr>
        <p:spPr>
          <a:xfrm>
            <a:off x="658813" y="2193237"/>
            <a:ext cx="5508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Jaké kategorie jsou cloudové služby, které používáte? (%)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8441B264-FE3E-3409-9A14-28EFA9ED38AB}"/>
              </a:ext>
            </a:extLst>
          </p:cNvPr>
          <p:cNvSpPr txBox="1"/>
          <p:nvPr/>
        </p:nvSpPr>
        <p:spPr>
          <a:xfrm>
            <a:off x="6095999" y="2193237"/>
            <a:ext cx="550862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Pokud používáte SaaS, jaké aplikace to jsou? (%)</a:t>
            </a:r>
          </a:p>
        </p:txBody>
      </p:sp>
      <p:cxnSp>
        <p:nvCxnSpPr>
          <p:cNvPr id="17" name="Přímá spojnice se šipkou 16">
            <a:extLst>
              <a:ext uri="{FF2B5EF4-FFF2-40B4-BE49-F238E27FC236}">
                <a16:creationId xmlns:a16="http://schemas.microsoft.com/office/drawing/2014/main" id="{8699F239-466D-4864-2921-2838D92DBB7A}"/>
              </a:ext>
            </a:extLst>
          </p:cNvPr>
          <p:cNvCxnSpPr/>
          <p:nvPr/>
        </p:nvCxnSpPr>
        <p:spPr>
          <a:xfrm>
            <a:off x="6556173" y="2967798"/>
            <a:ext cx="648929" cy="0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ovéPole 8">
            <a:extLst>
              <a:ext uri="{FF2B5EF4-FFF2-40B4-BE49-F238E27FC236}">
                <a16:creationId xmlns:a16="http://schemas.microsoft.com/office/drawing/2014/main" id="{0FCB05CD-84FE-3193-589F-0C3694A3C09B}"/>
              </a:ext>
            </a:extLst>
          </p:cNvPr>
          <p:cNvSpPr txBox="1"/>
          <p:nvPr/>
        </p:nvSpPr>
        <p:spPr>
          <a:xfrm>
            <a:off x="4374631" y="2515399"/>
            <a:ext cx="1925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respondentů=78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503CDB3-0FDF-43F5-7421-1733FF618358}"/>
              </a:ext>
            </a:extLst>
          </p:cNvPr>
          <p:cNvSpPr txBox="1"/>
          <p:nvPr/>
        </p:nvSpPr>
        <p:spPr>
          <a:xfrm>
            <a:off x="9881416" y="2492375"/>
            <a:ext cx="1925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respondentů=59</a:t>
            </a:r>
          </a:p>
        </p:txBody>
      </p:sp>
    </p:spTree>
    <p:extLst>
      <p:ext uri="{BB962C8B-B14F-4D97-AF65-F5344CB8AC3E}">
        <p14:creationId xmlns:p14="http://schemas.microsoft.com/office/powerpoint/2010/main" val="1380685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52326-E764-8FA0-2BB8-5ADF5355A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1A7215F9-6630-A078-8D31-7E1ECBC68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02</a:t>
            </a:r>
            <a:r>
              <a:rPr lang="cs-CZ" dirty="0"/>
              <a:t>	Detailní zjištění</a:t>
            </a:r>
          </a:p>
        </p:txBody>
      </p:sp>
      <p:sp>
        <p:nvSpPr>
          <p:cNvPr id="4" name="Zástupný symbol pro obsah 6">
            <a:extLst>
              <a:ext uri="{FF2B5EF4-FFF2-40B4-BE49-F238E27FC236}">
                <a16:creationId xmlns:a16="http://schemas.microsoft.com/office/drawing/2014/main" id="{C5435DAE-57EB-1CFB-6BB7-6B2FFE3F3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2"/>
            <a:r>
              <a:rPr lang="en-GB" sz="2400" dirty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5" name="Zástupný symbol pro obsah 6">
            <a:extLst>
              <a:ext uri="{FF2B5EF4-FFF2-40B4-BE49-F238E27FC236}">
                <a16:creationId xmlns:a16="http://schemas.microsoft.com/office/drawing/2014/main" id="{E91539D6-8C77-B15A-915B-216AB8463E95}"/>
              </a:ext>
            </a:extLst>
          </p:cNvPr>
          <p:cNvSpPr txBox="1">
            <a:spLocks/>
          </p:cNvSpPr>
          <p:nvPr/>
        </p:nvSpPr>
        <p:spPr>
          <a:xfrm>
            <a:off x="200025" y="2865691"/>
            <a:ext cx="11891772" cy="1113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3000" dirty="0"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525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66304-ABD5-6444-597B-3932E1482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5AE81E-4966-C260-F72A-BCCF5B7A3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Detail využívání služeb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A5950C4-E173-FAAF-D258-7F6D12E5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9</a:t>
            </a:fld>
            <a:endParaRPr lang="cs-CZ" dirty="0"/>
          </a:p>
        </p:txBody>
      </p:sp>
      <p:graphicFrame>
        <p:nvGraphicFramePr>
          <p:cNvPr id="20" name="Tabulka 19">
            <a:extLst>
              <a:ext uri="{FF2B5EF4-FFF2-40B4-BE49-F238E27FC236}">
                <a16:creationId xmlns:a16="http://schemas.microsoft.com/office/drawing/2014/main" id="{540C4FE4-B015-6260-4143-E1F147DFC9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546939"/>
              </p:ext>
            </p:extLst>
          </p:nvPr>
        </p:nvGraphicFramePr>
        <p:xfrm>
          <a:off x="647993" y="1650645"/>
          <a:ext cx="10956631" cy="46879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56631">
                  <a:extLst>
                    <a:ext uri="{9D8B030D-6E8A-4147-A177-3AD203B41FA5}">
                      <a16:colId xmlns:a16="http://schemas.microsoft.com/office/drawing/2014/main" val="2183719045"/>
                    </a:ext>
                  </a:extLst>
                </a:gridCol>
              </a:tblGrid>
              <a:tr h="35764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Portál/jednotný obslužný kanál pro externí klienty CS, webový portál pro dovoz, export a tranzit/specializovaný obslužný kanál pro uvedené účely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5250407"/>
                  </a:ext>
                </a:extLst>
              </a:tr>
              <a:tr h="35764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IS DTM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702782"/>
                  </a:ext>
                </a:extLst>
              </a:tr>
              <a:tr h="35764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Evidence obyvatel, Evidence hřbitova, Evidence domů, Poplatky, Odpady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937581"/>
                  </a:ext>
                </a:extLst>
              </a:tr>
              <a:tr h="35764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KEO4/ohlašovna, spisová služba, matrika, volby, vidimace a legalizace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415509"/>
                  </a:ext>
                </a:extLst>
              </a:tr>
              <a:tr h="35764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Axians Czech Republic s.r.o./V parku 2316/12/Praha, A L I S  spol. s r.o./Mariánská 538/21/Česká Lípa, ATLAS consulting spol. s r.o., Výstavní 292/13, Ostrava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0672393"/>
                  </a:ext>
                </a:extLst>
              </a:tr>
              <a:tr h="35764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KEO4/Účetnictví, KEO4/Evidence obyvatel, KEO4/Mzdy, KEO4/Spisová služba, KEO4/Datová schránka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6656592"/>
                  </a:ext>
                </a:extLst>
              </a:tr>
              <a:tr h="35764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RÚIAN/ověřování adresních míst a nemovitostí, ROB/ověřování údajů o obyvatelích, ROS/ověřování údajů o právnických a podnikajících fyzických osobách, ISEO/evidence obyvatel na lokální úrovni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969430"/>
                  </a:ext>
                </a:extLst>
              </a:tr>
              <a:tr h="35764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KEO4 - všechny aplikace uvedené v 2a.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06942"/>
                  </a:ext>
                </a:extLst>
              </a:tr>
              <a:tr h="35764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Inisoft - evidence odpadů, program účetnictví, mzdová agenda, geoportál GObec, web obce, spisová služba Ginis, e-mail, zasedání zastupitelstva UZOb, Portál občana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6841347"/>
                  </a:ext>
                </a:extLst>
              </a:tr>
              <a:tr h="35764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Cygnus/personálie, klientská databáze Gordic/účetnictví organizace, spisová služba ISL3/zdravotnické a lékařské záznamy a databáze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2283514"/>
                  </a:ext>
                </a:extLst>
              </a:tr>
              <a:tr h="35764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GINIS/Účetnictví a ekonomika, El. spisová služba, HR a mzdy Microsoft 365/E-mailový server, Úložiště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700988"/>
                  </a:ext>
                </a:extLst>
              </a:tr>
              <a:tr h="35764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Bakaláři/školní matrika a evidence vzdělávání, Gordig/účetnictví, Avensio/mzdy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3645621"/>
                  </a:ext>
                </a:extLst>
              </a:tr>
              <a:tr h="35764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ALIS-Vidimace/legalizace a vidimace, ALIS-Příjmové agendy/poplatky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3685247"/>
                  </a:ext>
                </a:extLst>
              </a:tr>
            </a:tbl>
          </a:graphicData>
        </a:graphic>
      </p:graphicFrame>
      <p:sp>
        <p:nvSpPr>
          <p:cNvPr id="23" name="TextovéPole 22">
            <a:extLst>
              <a:ext uri="{FF2B5EF4-FFF2-40B4-BE49-F238E27FC236}">
                <a16:creationId xmlns:a16="http://schemas.microsoft.com/office/drawing/2014/main" id="{321F6493-00AA-A976-1D99-8097871E0026}"/>
              </a:ext>
            </a:extLst>
          </p:cNvPr>
          <p:cNvSpPr txBox="1"/>
          <p:nvPr/>
        </p:nvSpPr>
        <p:spPr>
          <a:xfrm>
            <a:off x="501331" y="1322682"/>
            <a:ext cx="36594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100" b="1" dirty="0">
                <a:latin typeface="Arial" panose="020B0604020202020204" pitchFamily="34" charset="0"/>
                <a:cs typeface="Arial" panose="020B0604020202020204" pitchFamily="34" charset="0"/>
              </a:rPr>
              <a:t>Které agendové IS využíváte?</a:t>
            </a:r>
          </a:p>
        </p:txBody>
      </p:sp>
    </p:spTree>
    <p:extLst>
      <p:ext uri="{BB962C8B-B14F-4D97-AF65-F5344CB8AC3E}">
        <p14:creationId xmlns:p14="http://schemas.microsoft.com/office/powerpoint/2010/main" val="2779906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B98AF-7C4A-F930-8B73-9C7CC1D97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7F0EC1-DAE5-E67E-8DDF-93DD3C9D6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Detail využívání služeb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E3B41C9-4F64-8A8E-E6E3-8073C3C18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10</a:t>
            </a:fld>
            <a:endParaRPr lang="cs-CZ" dirty="0"/>
          </a:p>
        </p:txBody>
      </p:sp>
      <p:graphicFrame>
        <p:nvGraphicFramePr>
          <p:cNvPr id="26" name="Tabulka 25">
            <a:extLst>
              <a:ext uri="{FF2B5EF4-FFF2-40B4-BE49-F238E27FC236}">
                <a16:creationId xmlns:a16="http://schemas.microsoft.com/office/drawing/2014/main" id="{F0C1AB0C-3EF7-A683-57D4-E40CB37178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722621"/>
              </p:ext>
            </p:extLst>
          </p:nvPr>
        </p:nvGraphicFramePr>
        <p:xfrm>
          <a:off x="693600" y="1650645"/>
          <a:ext cx="10911025" cy="46882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11025">
                  <a:extLst>
                    <a:ext uri="{9D8B030D-6E8A-4147-A177-3AD203B41FA5}">
                      <a16:colId xmlns:a16="http://schemas.microsoft.com/office/drawing/2014/main" val="2183719045"/>
                    </a:ext>
                  </a:extLst>
                </a:gridCol>
              </a:tblGrid>
              <a:tr h="258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ChatGPT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5250407"/>
                  </a:ext>
                </a:extLst>
              </a:tr>
              <a:tr h="258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MS365/nástroje spolupráce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702782"/>
                  </a:ext>
                </a:extLst>
              </a:tr>
              <a:tr h="258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Nějaké nadstavbové služby v Microsoft Azure cloudu pro testování a monitoring umístěných aplikací.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1986075"/>
                  </a:ext>
                </a:extLst>
              </a:tr>
              <a:tr h="258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M365/kancelářský SW včetně OS, ASPI/právnický systém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540914"/>
                  </a:ext>
                </a:extLst>
              </a:tr>
              <a:tr h="258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Codexis/právní systém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128354"/>
                  </a:ext>
                </a:extLst>
              </a:tr>
              <a:tr h="258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Ude nenmmohu odpovedet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937581"/>
                  </a:ext>
                </a:extLst>
              </a:tr>
              <a:tr h="38651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Serverová infrastruktura v rámci IaaS Drozd - Dobrovolná registrace občanů při cestách do zahraničí CAFM - Computer-Aided Facility Management M365 Proped - Projekty ekonomické diplomacie Vízové registrační schránky Curia - podpora činnosti vládního zmocněnce pro zastupování před ESD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415509"/>
                  </a:ext>
                </a:extLst>
              </a:tr>
              <a:tr h="258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Tcars/informační systém pro kamerový systém ve služebních autech, (bez jména)/informační systém pro překlady telefonních odposlechů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0672393"/>
                  </a:ext>
                </a:extLst>
              </a:tr>
              <a:tr h="38651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Maily - O365, ESSL pro PO a obce (takový pseudocloud - běží to u nás v datacentru a oni přistupují skrze web), městská policie má několik aplikací v cloudu, sw na správu bytů máme v cloudu (komerčním), plánujeme zálohování do cloudu....  Pořád se to vyvíjí...myslím co, kde, jak a za kolik....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6656592"/>
                  </a:ext>
                </a:extLst>
              </a:tr>
              <a:tr h="38651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eÚřad/oběh materiálů, jejich schvalování a projednání pro zasedání rady a zastupitelstva eDotace/sběr žádostí o dotace, jejich vnitřní oběh, schvalování až po vyplacení Office 365/balík kancelářských produktů, cloudový e-mail, kalendáře, sdílení dokumentů a týmová spolupráce GIS/mapové služby pro obce, občany, dopravu nebo krizové řízení,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969430"/>
                  </a:ext>
                </a:extLst>
              </a:tr>
              <a:tr h="258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Microsoft 365 Codexis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06942"/>
                  </a:ext>
                </a:extLst>
              </a:tr>
              <a:tr h="258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Dotační portál/krajské dotace, CEM/systém hospodaření s energií v Královéhradeckém kraji, M-line Dopravní kancelář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6841347"/>
                  </a:ext>
                </a:extLst>
              </a:tr>
              <a:tr h="38651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Docházkový systém GIRITON/evidování docházky z více oddělených pracovišť - podklady pro platy, Rezervační systém ISPORTSYSTEM/rezervace místností, objektů, sportovišť - sportovní haly, krytého bazénu Občan plus/online formuláře s ověřením přes NIA Usnesení.cz/správa jednání rady města a zastupitelstva města (hlasování, zápisy, podklady k jednání, atp.)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2283514"/>
                  </a:ext>
                </a:extLst>
              </a:tr>
              <a:tr h="258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Web obce, spisová služba Ginis, úřední deska, e-mail, zasedání zastupitelstva UZOb, geoportál GObec, Portál občana,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3700988"/>
                  </a:ext>
                </a:extLst>
              </a:tr>
              <a:tr h="258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CYGNUS/sw pro terénní soc. služby USNESENI.CZ/sw pro přípravu řízení agendy zastupitelstva a rady města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3645621"/>
                  </a:ext>
                </a:extLst>
              </a:tr>
              <a:tr h="258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 účely výuky studentů používáme v jednom předmětu ginis.cloud.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3685247"/>
                  </a:ext>
                </a:extLst>
              </a:tr>
            </a:tbl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6F070EFD-58E0-5432-6E16-A09E5A677513}"/>
              </a:ext>
            </a:extLst>
          </p:cNvPr>
          <p:cNvSpPr txBox="1"/>
          <p:nvPr/>
        </p:nvSpPr>
        <p:spPr>
          <a:xfrm>
            <a:off x="565129" y="1322682"/>
            <a:ext cx="36594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315A90F1-92FD-A7A1-35C3-AFCDA489B94E}"/>
              </a:ext>
            </a:extLst>
          </p:cNvPr>
          <p:cNvSpPr txBox="1"/>
          <p:nvPr/>
        </p:nvSpPr>
        <p:spPr>
          <a:xfrm>
            <a:off x="565129" y="1322681"/>
            <a:ext cx="538910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100" b="1" dirty="0">
                <a:latin typeface="Arial" panose="020B0604020202020204" pitchFamily="34" charset="0"/>
                <a:cs typeface="Arial" panose="020B0604020202020204" pitchFamily="34" charset="0"/>
              </a:rPr>
              <a:t>Jaké jiné aplikace nebo IS provozované v cloudu využíváte?</a:t>
            </a:r>
          </a:p>
        </p:txBody>
      </p:sp>
    </p:spTree>
    <p:extLst>
      <p:ext uri="{BB962C8B-B14F-4D97-AF65-F5344CB8AC3E}">
        <p14:creationId xmlns:p14="http://schemas.microsoft.com/office/powerpoint/2010/main" val="1816955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7D4E1-F63D-3027-69B0-4A7539090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FC0529-B06F-410D-2362-159DC6DED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Motivace pro přechod do cloudu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E49D234-8D1A-5753-C022-32C9DE26C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11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96078E8-1541-54A7-748D-80C8147710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10814263" cy="772560"/>
          </a:xfrm>
        </p:spPr>
        <p:txBody>
          <a:bodyPr>
            <a:normAutofit/>
          </a:bodyPr>
          <a:lstStyle/>
          <a:p>
            <a:pPr marL="0" indent="0"/>
            <a:r>
              <a:rPr lang="cs-CZ" dirty="0"/>
              <a:t>Hlavní motivací jsou vyšší bezpečnost, menší náročnost správy, škálovatelnost a dostupnost služeb. Další motivací jsou i fin. úspory, část přechodů je však vynucena změnou licencování.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F4EFF6D6-70B9-CE9F-F4E4-5245E98CB0AC}"/>
              </a:ext>
            </a:extLst>
          </p:cNvPr>
          <p:cNvSpPr txBox="1"/>
          <p:nvPr/>
        </p:nvSpPr>
        <p:spPr>
          <a:xfrm>
            <a:off x="658813" y="2193237"/>
            <a:ext cx="533886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Jaká byla Vaše motivace nebo motivace Vaší organizace k přechodu do cloudu?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 (otevřená)</a:t>
            </a:r>
          </a:p>
        </p:txBody>
      </p:sp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683CAE0B-3E58-5F0E-5FFB-9BBABDF4E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600" y="2924104"/>
            <a:ext cx="5402400" cy="3492572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400" b="1" dirty="0">
                <a:solidFill>
                  <a:schemeClr val="accent1"/>
                </a:solidFill>
              </a:rPr>
              <a:t>Vyšší bezpečnost (19x)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400" b="1" dirty="0">
                <a:solidFill>
                  <a:schemeClr val="accent1"/>
                </a:solidFill>
              </a:rPr>
              <a:t>Snížení náročnosti správy / nedostatek IT kapacit (15x)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400" b="1" dirty="0">
                <a:solidFill>
                  <a:schemeClr val="accent1"/>
                </a:solidFill>
              </a:rPr>
              <a:t>Škálovatelnost a nedostatečná kapacita (12x)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400" b="1" dirty="0">
                <a:solidFill>
                  <a:schemeClr val="accent1"/>
                </a:solidFill>
              </a:rPr>
              <a:t>Dostupnost / vzdálený přístup / práce odkudkoliv (12x)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sz="1400" b="1" dirty="0">
                <a:solidFill>
                  <a:schemeClr val="accent1"/>
                </a:solidFill>
              </a:rPr>
              <a:t>Finanční důvody a omezené investice do HW</a:t>
            </a:r>
            <a:r>
              <a:rPr lang="cs-CZ" sz="1400" b="1" dirty="0">
                <a:solidFill>
                  <a:schemeClr val="accent1"/>
                </a:solidFill>
              </a:rPr>
              <a:t> (11x)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400" b="1" dirty="0">
                <a:solidFill>
                  <a:schemeClr val="accent1"/>
                </a:solidFill>
              </a:rPr>
              <a:t>Flexibilita a rychlost zavedení změn (9x)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400" b="1" dirty="0">
                <a:solidFill>
                  <a:schemeClr val="accent1"/>
                </a:solidFill>
              </a:rPr>
              <a:t>Vynucený přechod / změna licencování/nabídky dodavatele (8x)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400" b="1" dirty="0">
                <a:solidFill>
                  <a:schemeClr val="accent1"/>
                </a:solidFill>
              </a:rPr>
              <a:t>Nezávislost na vlastní infrastruktuře (7x)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400" b="1" dirty="0">
                <a:solidFill>
                  <a:schemeClr val="accent1"/>
                </a:solidFill>
              </a:rPr>
              <a:t>Další důvody – např. implementace Codexisu, AI</a:t>
            </a:r>
          </a:p>
          <a:p>
            <a:endParaRPr lang="cs-CZ" sz="1400" b="1" dirty="0">
              <a:solidFill>
                <a:schemeClr val="accent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1300" b="1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14" name="Zástupný obsah 2">
            <a:extLst>
              <a:ext uri="{FF2B5EF4-FFF2-40B4-BE49-F238E27FC236}">
                <a16:creationId xmlns:a16="http://schemas.microsoft.com/office/drawing/2014/main" id="{A2D839F3-145F-E0A6-A3B9-DCBBCDDA06CC}"/>
              </a:ext>
            </a:extLst>
          </p:cNvPr>
          <p:cNvSpPr txBox="1">
            <a:spLocks/>
          </p:cNvSpPr>
          <p:nvPr/>
        </p:nvSpPr>
        <p:spPr>
          <a:xfrm>
            <a:off x="6202225" y="2924104"/>
            <a:ext cx="5296037" cy="34925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i="1" dirty="0"/>
              <a:t>„Bezpečnost, náklady na uložiště, nejsou duplicitní dokumenty atd.“</a:t>
            </a:r>
          </a:p>
          <a:p>
            <a:r>
              <a:rPr lang="cs-CZ" sz="1200" i="1" dirty="0"/>
              <a:t>„Náročnost vybudování on-premise řešení a jeho údržba (aktualizace), migrace dat, charakter plateb“</a:t>
            </a:r>
          </a:p>
          <a:p>
            <a:r>
              <a:rPr lang="cs-CZ" sz="1200" i="1" dirty="0"/>
              <a:t>„Nedostatek personálních kapacit, technický stav datového centra, nedostatečné finanční prostředky na obměnu HW, reputační riziko při nefunkčnosti klíčového informačního systému“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„škálovatelnost, flexibilita, jednoduchost procesů, jednoduchost změn apod.“</a:t>
            </a:r>
          </a:p>
          <a:p>
            <a:r>
              <a:rPr lang="cs-CZ" sz="1200" i="1" dirty="0"/>
              <a:t>„nezávislost na infrastruktuře organizace“</a:t>
            </a:r>
          </a:p>
          <a:p>
            <a:r>
              <a:rPr lang="cs-CZ" sz="1200" i="1" dirty="0"/>
              <a:t>„Potřeba nástrojů pro spolupráci v rámci organizace i s partnerskými zahraničními organizacemi v rámci kooperačních projektů.“</a:t>
            </a:r>
          </a:p>
          <a:p>
            <a:r>
              <a:rPr lang="cs-CZ" sz="1200" i="1" dirty="0"/>
              <a:t>„Licenční politika společnosti MS.“</a:t>
            </a:r>
          </a:p>
          <a:p>
            <a:endParaRPr lang="cs-CZ" sz="1200" i="1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6AA38E8-1733-EE87-3155-0008DF3D3F14}"/>
              </a:ext>
            </a:extLst>
          </p:cNvPr>
          <p:cNvSpPr txBox="1"/>
          <p:nvPr/>
        </p:nvSpPr>
        <p:spPr>
          <a:xfrm>
            <a:off x="5128417" y="2504301"/>
            <a:ext cx="1925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respondentů=78</a:t>
            </a:r>
          </a:p>
        </p:txBody>
      </p:sp>
    </p:spTree>
    <p:extLst>
      <p:ext uri="{BB962C8B-B14F-4D97-AF65-F5344CB8AC3E}">
        <p14:creationId xmlns:p14="http://schemas.microsoft.com/office/powerpoint/2010/main" val="3577208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98EFA-884B-FC3B-FE93-C4DAEFB28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6342E7-7EE3-9D1E-B02E-0CC0878F8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Naplnění očekávání od cloudu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6FCBD5C-6137-BC3E-BE35-A2F0A77C9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12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694E098-F749-34E2-A638-B3F668878D0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10814263" cy="772560"/>
          </a:xfrm>
        </p:spPr>
        <p:txBody>
          <a:bodyPr>
            <a:normAutofit/>
          </a:bodyPr>
          <a:lstStyle/>
          <a:p>
            <a:pPr marL="0" indent="0"/>
            <a:r>
              <a:rPr lang="cs-CZ" dirty="0"/>
              <a:t>Očekávání byla alespoň částečně naplněna u 82 % organizací, přínosem je rychlost, dostupnost a snadnější správa, problémem je cena a závislost na internetovém připojení nebo dodavateli.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414B65E-82FA-F8FC-D677-CBB92D470EC4}"/>
              </a:ext>
            </a:extLst>
          </p:cNvPr>
          <p:cNvSpPr txBox="1"/>
          <p:nvPr/>
        </p:nvSpPr>
        <p:spPr>
          <a:xfrm>
            <a:off x="1397562" y="2207262"/>
            <a:ext cx="945858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Do jaké míry byla Vaše očekávání splněna?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 (%)</a:t>
            </a: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Zástupný objekt grafu 7">
            <a:extLst>
              <a:ext uri="{FF2B5EF4-FFF2-40B4-BE49-F238E27FC236}">
                <a16:creationId xmlns:a16="http://schemas.microsoft.com/office/drawing/2014/main" id="{16770A89-BB4B-25BE-C839-F1C0EAED88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02782"/>
              </p:ext>
            </p:extLst>
          </p:nvPr>
        </p:nvGraphicFramePr>
        <p:xfrm>
          <a:off x="3385843" y="2492375"/>
          <a:ext cx="5296037" cy="1622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Zástupný obsah 2">
            <a:extLst>
              <a:ext uri="{FF2B5EF4-FFF2-40B4-BE49-F238E27FC236}">
                <a16:creationId xmlns:a16="http://schemas.microsoft.com/office/drawing/2014/main" id="{0DEEB420-3200-F7AC-60C4-3BB1AC04822E}"/>
              </a:ext>
            </a:extLst>
          </p:cNvPr>
          <p:cNvSpPr txBox="1">
            <a:spLocks/>
          </p:cNvSpPr>
          <p:nvPr/>
        </p:nvSpPr>
        <p:spPr>
          <a:xfrm>
            <a:off x="830815" y="2852347"/>
            <a:ext cx="3288901" cy="3231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/>
              <a:t>Respondenti oceňovali zejména </a:t>
            </a:r>
            <a:r>
              <a:rPr lang="cs-CZ" sz="1200" b="1" dirty="0">
                <a:solidFill>
                  <a:schemeClr val="accent1"/>
                </a:solidFill>
              </a:rPr>
              <a:t>vysokou dostupnost služeb</a:t>
            </a:r>
            <a:r>
              <a:rPr lang="cs-CZ" sz="1200" dirty="0"/>
              <a:t>, </a:t>
            </a:r>
            <a:r>
              <a:rPr lang="cs-CZ" sz="1200" b="1" dirty="0">
                <a:solidFill>
                  <a:schemeClr val="accent1"/>
                </a:solidFill>
              </a:rPr>
              <a:t>rychlé zavedení, snadnější správu, škálovatelnost a integraci služeb M365</a:t>
            </a:r>
            <a:r>
              <a:rPr lang="cs-CZ" sz="1200" dirty="0">
                <a:solidFill>
                  <a:schemeClr val="accent1"/>
                </a:solidFill>
              </a:rPr>
              <a:t>.</a:t>
            </a:r>
            <a:endParaRPr lang="cs-CZ" sz="1200" i="1" dirty="0">
              <a:solidFill>
                <a:schemeClr val="accent1"/>
              </a:solidFill>
            </a:endParaRPr>
          </a:p>
          <a:p>
            <a:endParaRPr lang="cs-CZ" sz="1200" i="1" dirty="0"/>
          </a:p>
        </p:txBody>
      </p:sp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02FF2B1E-65DD-0415-344A-A006CEE40DDF}"/>
              </a:ext>
            </a:extLst>
          </p:cNvPr>
          <p:cNvSpPr txBox="1">
            <a:spLocks/>
          </p:cNvSpPr>
          <p:nvPr/>
        </p:nvSpPr>
        <p:spPr>
          <a:xfrm>
            <a:off x="795094" y="4231694"/>
            <a:ext cx="5152962" cy="21849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cs-CZ" sz="1200" i="1" dirty="0"/>
              <a:t>„S širokou nabídkou služeb a infrastrukturních prvků,  jednodušší správa prostředí oproti on-prem řešení“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"nekonečný" prostor, který lze promptně zvětšit; dodatečné služby (včetně těch aplikačních)“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„Rychlost, relativně snadné spuštění“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„Škálovatelnost, standardizovaná služba, integrované řešení, rozšíření funkcionalit“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„Bezpečnost, provozní náklady, dostupnost“</a:t>
            </a:r>
          </a:p>
          <a:p>
            <a:pPr>
              <a:spcAft>
                <a:spcPts val="1200"/>
              </a:spcAft>
            </a:pPr>
            <a:endParaRPr lang="cs-CZ" sz="1200" i="1" dirty="0"/>
          </a:p>
        </p:txBody>
      </p:sp>
      <p:sp>
        <p:nvSpPr>
          <p:cNvPr id="18" name="Zástupný obsah 2">
            <a:extLst>
              <a:ext uri="{FF2B5EF4-FFF2-40B4-BE49-F238E27FC236}">
                <a16:creationId xmlns:a16="http://schemas.microsoft.com/office/drawing/2014/main" id="{6311FD90-B590-4CAA-4581-DA526A5E1536}"/>
              </a:ext>
            </a:extLst>
          </p:cNvPr>
          <p:cNvSpPr txBox="1">
            <a:spLocks/>
          </p:cNvSpPr>
          <p:nvPr/>
        </p:nvSpPr>
        <p:spPr>
          <a:xfrm>
            <a:off x="8188478" y="2846714"/>
            <a:ext cx="3416147" cy="3231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sz="1200" dirty="0"/>
              <a:t>Nespokojenost se týkala </a:t>
            </a:r>
            <a:r>
              <a:rPr lang="cs-CZ" sz="1200" b="1" dirty="0">
                <a:solidFill>
                  <a:schemeClr val="accent2"/>
                </a:solidFill>
              </a:rPr>
              <a:t>vysokých nákladů, závislosti na dodavateli a internetovém připojení, datové suverenity, regulatorních omezení a složitější implementace.</a:t>
            </a:r>
            <a:endParaRPr lang="cs-CZ" sz="1200" b="1" i="1" dirty="0">
              <a:solidFill>
                <a:schemeClr val="accent2"/>
              </a:solidFill>
            </a:endParaRPr>
          </a:p>
        </p:txBody>
      </p:sp>
      <p:sp>
        <p:nvSpPr>
          <p:cNvPr id="19" name="Zástupný obsah 2">
            <a:extLst>
              <a:ext uri="{FF2B5EF4-FFF2-40B4-BE49-F238E27FC236}">
                <a16:creationId xmlns:a16="http://schemas.microsoft.com/office/drawing/2014/main" id="{8FFB7352-5681-78F6-A47C-B00CFCDC56E9}"/>
              </a:ext>
            </a:extLst>
          </p:cNvPr>
          <p:cNvSpPr txBox="1">
            <a:spLocks/>
          </p:cNvSpPr>
          <p:nvPr/>
        </p:nvSpPr>
        <p:spPr>
          <a:xfrm>
            <a:off x="6302938" y="4231694"/>
            <a:ext cx="5296037" cy="21849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cs-CZ" sz="1200" i="1" dirty="0"/>
              <a:t>„Ekonomika (ne vždy se potvrzuje hospodárnost řešení), konflikty s regulatorními nařízeními (kritická infrastruktura)“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„Závislost na provozovateli cloudu, cena.“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„Mnohdy těžko odhadnutelná výsledná cena za poskytované služby.“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„Vzhledem k naší lokalitě je problém s výpadky internetu“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„Prostředí se mění pod rukama“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„Zdlouhavé implementaci ze strany dodavatele.“</a:t>
            </a:r>
          </a:p>
          <a:p>
            <a:pPr>
              <a:spcAft>
                <a:spcPts val="1200"/>
              </a:spcAft>
            </a:pPr>
            <a:endParaRPr lang="cs-CZ" sz="1200" i="1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C1ACA75-D3C6-4544-C3F6-4D66E43986F3}"/>
              </a:ext>
            </a:extLst>
          </p:cNvPr>
          <p:cNvSpPr txBox="1"/>
          <p:nvPr/>
        </p:nvSpPr>
        <p:spPr>
          <a:xfrm>
            <a:off x="9831725" y="2230344"/>
            <a:ext cx="1925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respondentů=78</a:t>
            </a:r>
          </a:p>
        </p:txBody>
      </p:sp>
    </p:spTree>
    <p:extLst>
      <p:ext uri="{BB962C8B-B14F-4D97-AF65-F5344CB8AC3E}">
        <p14:creationId xmlns:p14="http://schemas.microsoft.com/office/powerpoint/2010/main" val="2201541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8881E-9398-BCE9-3578-939A4F147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B98A1D-EDB2-8BF3-EC78-C3D4523BD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Možnost přechodu do cloudu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6E6982B-8A0F-C603-E50B-DFE1698F7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13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CEFB9C8-B796-86CC-0625-1258A3F4D55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10814263" cy="772560"/>
          </a:xfrm>
        </p:spPr>
        <p:txBody>
          <a:bodyPr>
            <a:normAutofit/>
          </a:bodyPr>
          <a:lstStyle/>
          <a:p>
            <a:pPr marL="0" indent="0"/>
            <a:r>
              <a:rPr lang="cs-CZ" dirty="0"/>
              <a:t>Většina respondentů neumí možný přechod do cloudu posoudit (60 %), v odpovědích proti zmiňují kontrolu nad daty, bezpečnost a hospodárnost řešení.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F08ACF91-1AB0-EB4E-1F00-D518FDBB9F74}"/>
              </a:ext>
            </a:extLst>
          </p:cNvPr>
          <p:cNvSpPr txBox="1"/>
          <p:nvPr/>
        </p:nvSpPr>
        <p:spPr>
          <a:xfrm>
            <a:off x="511277" y="2207262"/>
            <a:ext cx="1102870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Umíte si představit, že by některá z aplikací, které používáte, nebo 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AIS</a:t>
            </a: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, byly poskytovány jako cloudová služba? 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Zástupný objekt grafu 7">
            <a:extLst>
              <a:ext uri="{FF2B5EF4-FFF2-40B4-BE49-F238E27FC236}">
                <a16:creationId xmlns:a16="http://schemas.microsoft.com/office/drawing/2014/main" id="{23A2BA5A-4602-9F2A-9E2D-1C84F7FA0C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5536167"/>
              </p:ext>
            </p:extLst>
          </p:nvPr>
        </p:nvGraphicFramePr>
        <p:xfrm>
          <a:off x="3385843" y="2492375"/>
          <a:ext cx="5296037" cy="1622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A15F402B-E5DC-94CB-A36C-D6C63636242E}"/>
              </a:ext>
            </a:extLst>
          </p:cNvPr>
          <p:cNvSpPr txBox="1">
            <a:spLocks/>
          </p:cNvSpPr>
          <p:nvPr/>
        </p:nvSpPr>
        <p:spPr>
          <a:xfrm>
            <a:off x="795094" y="4113710"/>
            <a:ext cx="5152962" cy="21849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cs-CZ" sz="1200" b="1" i="1" dirty="0">
                <a:solidFill>
                  <a:schemeClr val="accent1"/>
                </a:solidFill>
              </a:rPr>
              <a:t>Důvody pro přechod do cloudu: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„Správa a obnova HW, monitoring, správa aplikace.“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„EU poskytovatel, EU datacentrum, EU jurisdikce pro má data“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„Máme fotovoltaickou elektrárnu.“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„Je to levnější“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„Využíváme systém firmy Gordic. Zatím běží lokálně na našem serveru. Dovedu si představit, že by v budoucnu mohl běžet na cloudu.“</a:t>
            </a:r>
          </a:p>
          <a:p>
            <a:pPr>
              <a:spcAft>
                <a:spcPts val="1200"/>
              </a:spcAft>
            </a:pPr>
            <a:endParaRPr lang="cs-CZ" sz="1200" i="1" dirty="0"/>
          </a:p>
        </p:txBody>
      </p:sp>
      <p:sp>
        <p:nvSpPr>
          <p:cNvPr id="19" name="Zástupný obsah 2">
            <a:extLst>
              <a:ext uri="{FF2B5EF4-FFF2-40B4-BE49-F238E27FC236}">
                <a16:creationId xmlns:a16="http://schemas.microsoft.com/office/drawing/2014/main" id="{89D77ADF-DFF4-D690-8EE7-16EF3B2B2E25}"/>
              </a:ext>
            </a:extLst>
          </p:cNvPr>
          <p:cNvSpPr txBox="1">
            <a:spLocks/>
          </p:cNvSpPr>
          <p:nvPr/>
        </p:nvSpPr>
        <p:spPr>
          <a:xfrm>
            <a:off x="6243946" y="4113710"/>
            <a:ext cx="5296037" cy="21849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cs-CZ" sz="1200" b="1" i="1" dirty="0">
                <a:solidFill>
                  <a:schemeClr val="accent2"/>
                </a:solidFill>
              </a:rPr>
              <a:t>Argumenty proti přechodu do cloudu:</a:t>
            </a:r>
            <a:endParaRPr lang="cs-CZ" sz="1200" i="1" dirty="0">
              <a:solidFill>
                <a:schemeClr val="accent2"/>
              </a:solidFill>
            </a:endParaRPr>
          </a:p>
          <a:p>
            <a:pPr>
              <a:spcAft>
                <a:spcPts val="1200"/>
              </a:spcAft>
            </a:pPr>
            <a:r>
              <a:rPr lang="cs-CZ" sz="1200" i="1" dirty="0"/>
              <a:t>„Požadavek na vysokou míru kontroly nad daty a systémy, minimalizace závislosti na externích poskytovatelích, zajištění souladu s bezpečnostními požadavky a ekonomická efektivita při relativně stabilních provozních nárocích“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„Bezpečnost uložených dat, nemožnost přechodu na jiný SW - nezajištěná pozdější volba jiného dodavatele SW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„Nehospodárnost.“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479E120-BC90-39AA-4BB8-9AE04B26081B}"/>
              </a:ext>
            </a:extLst>
          </p:cNvPr>
          <p:cNvSpPr txBox="1"/>
          <p:nvPr/>
        </p:nvSpPr>
        <p:spPr>
          <a:xfrm>
            <a:off x="9950245" y="2516153"/>
            <a:ext cx="1957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respondentů=20</a:t>
            </a:r>
            <a:endParaRPr lang="cs-CZ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645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31724-C692-83B0-6A63-723A32545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C4E5EA-7942-1B3C-1A5D-2F3B2E7B1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dirty="0"/>
              <a:t>Postoje k přechodu na cloud – dle míry souhlasu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20F2A72-33BF-B295-78B1-811AD7872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14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3F562D0-C589-70E2-C95F-3C82A085D23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8"/>
            <a:ext cx="10814263" cy="909947"/>
          </a:xfrm>
        </p:spPr>
        <p:txBody>
          <a:bodyPr>
            <a:normAutofit/>
          </a:bodyPr>
          <a:lstStyle/>
          <a:p>
            <a:pPr marL="0" indent="0"/>
            <a:r>
              <a:rPr lang="cs-CZ" dirty="0"/>
              <a:t>Největší bariérou je obava z přístupu dalších subjektů k datům (61 %). S tím, že přechodu brání zajeté zvyklostí, souhlasí 48 %.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6F02797-5CA3-C58A-F683-D42A174F975E}"/>
              </a:ext>
            </a:extLst>
          </p:cNvPr>
          <p:cNvSpPr txBox="1"/>
          <p:nvPr/>
        </p:nvSpPr>
        <p:spPr>
          <a:xfrm>
            <a:off x="511277" y="2207262"/>
            <a:ext cx="1102870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 Do jaké míry souhlasíte/nesouhlasíte s následujícími tvrzeními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 (%)</a:t>
            </a:r>
          </a:p>
        </p:txBody>
      </p:sp>
      <p:graphicFrame>
        <p:nvGraphicFramePr>
          <p:cNvPr id="9" name="Zástupný objekt grafu 7">
            <a:extLst>
              <a:ext uri="{FF2B5EF4-FFF2-40B4-BE49-F238E27FC236}">
                <a16:creationId xmlns:a16="http://schemas.microsoft.com/office/drawing/2014/main" id="{E05137AB-F9B8-84EE-B22A-ED65B25268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8884851"/>
              </p:ext>
            </p:extLst>
          </p:nvPr>
        </p:nvGraphicFramePr>
        <p:xfrm>
          <a:off x="5795694" y="2816225"/>
          <a:ext cx="5296037" cy="3633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FD65449A-289D-A66B-E268-146A04F329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846174"/>
              </p:ext>
            </p:extLst>
          </p:nvPr>
        </p:nvGraphicFramePr>
        <p:xfrm>
          <a:off x="763450" y="3401185"/>
          <a:ext cx="5296037" cy="3023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6037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</a:tblGrid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Přechodu do cloudu často brání obava z toho, že uživatel neví, kdo všechno se dostane k jeho datům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Když chybí lidé v IT provozu, lze situaci řešit přechodem do cloudu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27608"/>
                  </a:ext>
                </a:extLst>
              </a:tr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Dostupnost cloudových služeb je lepší než ta, kterou bychom dosáhli on-premise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466799"/>
                  </a:ext>
                </a:extLst>
              </a:tr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Než kupovat nové servery, je lepší migrovat do cloudu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12590"/>
                  </a:ext>
                </a:extLst>
              </a:tr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Přechodu brání zajeté zvyklosti a obava ze změny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5187616"/>
                  </a:ext>
                </a:extLst>
              </a:tr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Zabezpečení cloudových služeb je lepší, než jaké dosáhnout on-premise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8116179"/>
                  </a:ext>
                </a:extLst>
              </a:tr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Cloudové služby jsou závislé na internetovém spojení a na něj se nelze spolehnout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6805726"/>
                  </a:ext>
                </a:extLst>
              </a:tr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Existují obavy z toho, že by zahraniční poskytovatel mohl služby vypnout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555461"/>
                  </a:ext>
                </a:extLst>
              </a:tr>
            </a:tbl>
          </a:graphicData>
        </a:graphic>
      </p:graphicFrame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AC666AA2-B33B-8F90-8275-31FC359220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147867"/>
              </p:ext>
            </p:extLst>
          </p:nvPr>
        </p:nvGraphicFramePr>
        <p:xfrm>
          <a:off x="10827938" y="3323303"/>
          <a:ext cx="600612" cy="3097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306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  <a:gridCol w="300306">
                  <a:extLst>
                    <a:ext uri="{9D8B030D-6E8A-4147-A177-3AD203B41FA5}">
                      <a16:colId xmlns:a16="http://schemas.microsoft.com/office/drawing/2014/main" val="246718107"/>
                    </a:ext>
                  </a:extLst>
                </a:gridCol>
              </a:tblGrid>
              <a:tr h="3871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3871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27608"/>
                  </a:ext>
                </a:extLst>
              </a:tr>
              <a:tr h="3871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466799"/>
                  </a:ext>
                </a:extLst>
              </a:tr>
              <a:tr h="3871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12590"/>
                  </a:ext>
                </a:extLst>
              </a:tr>
              <a:tr h="3871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5187616"/>
                  </a:ext>
                </a:extLst>
              </a:tr>
              <a:tr h="3871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8116179"/>
                  </a:ext>
                </a:extLst>
              </a:tr>
              <a:tr h="3871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6805726"/>
                  </a:ext>
                </a:extLst>
              </a:tr>
              <a:tr h="3871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555461"/>
                  </a:ext>
                </a:extLst>
              </a:tr>
            </a:tbl>
          </a:graphicData>
        </a:graphic>
      </p:graphicFrame>
      <p:sp>
        <p:nvSpPr>
          <p:cNvPr id="13" name="TextovéPole 12">
            <a:extLst>
              <a:ext uri="{FF2B5EF4-FFF2-40B4-BE49-F238E27FC236}">
                <a16:creationId xmlns:a16="http://schemas.microsoft.com/office/drawing/2014/main" id="{3545ED5B-344F-D550-F1FD-32958E6E01FB}"/>
              </a:ext>
            </a:extLst>
          </p:cNvPr>
          <p:cNvSpPr txBox="1"/>
          <p:nvPr/>
        </p:nvSpPr>
        <p:spPr>
          <a:xfrm>
            <a:off x="10337940" y="2847187"/>
            <a:ext cx="84029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Rozhodně+</a:t>
            </a:r>
          </a:p>
          <a:p>
            <a:r>
              <a:rPr lang="cs-CZ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Spíše </a:t>
            </a:r>
          </a:p>
          <a:p>
            <a:r>
              <a:rPr lang="cs-CZ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souhlasím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D5399C7-A62D-DFA7-2344-1BB7154D960B}"/>
              </a:ext>
            </a:extLst>
          </p:cNvPr>
          <p:cNvSpPr txBox="1"/>
          <p:nvPr/>
        </p:nvSpPr>
        <p:spPr>
          <a:xfrm>
            <a:off x="9754942" y="2552114"/>
            <a:ext cx="1925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respondentů=98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835297A-6851-98FE-F7C5-FE447D03B44E}"/>
              </a:ext>
            </a:extLst>
          </p:cNvPr>
          <p:cNvSpPr txBox="1"/>
          <p:nvPr/>
        </p:nvSpPr>
        <p:spPr>
          <a:xfrm>
            <a:off x="11043328" y="2847187"/>
            <a:ext cx="9076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Rozhodně+</a:t>
            </a:r>
          </a:p>
          <a:p>
            <a:r>
              <a:rPr lang="cs-CZ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Spíše </a:t>
            </a:r>
          </a:p>
          <a:p>
            <a:r>
              <a:rPr lang="cs-CZ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nesouhlasím</a:t>
            </a:r>
          </a:p>
        </p:txBody>
      </p:sp>
    </p:spTree>
    <p:extLst>
      <p:ext uri="{BB962C8B-B14F-4D97-AF65-F5344CB8AC3E}">
        <p14:creationId xmlns:p14="http://schemas.microsoft.com/office/powerpoint/2010/main" val="2939719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DEC2E-0925-1810-4B10-9C2DCEC57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D4E888-859C-B5AF-3874-BAC8DBFF1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Postoje k přechodu na cloud – dle míry souhlasu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A69D70A-C8B4-5932-D056-24311D8C2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15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B336276-CB39-EDA1-74CF-8E84EDB3FCD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8"/>
            <a:ext cx="10814263" cy="963454"/>
          </a:xfrm>
        </p:spPr>
        <p:txBody>
          <a:bodyPr>
            <a:normAutofit/>
          </a:bodyPr>
          <a:lstStyle/>
          <a:p>
            <a:pPr marL="0" indent="0"/>
            <a:r>
              <a:rPr lang="cs-CZ" dirty="0"/>
              <a:t>Překážkou jsou také předchozí investice do vlastní infrastruktury (41 %). S tím, že přechodu brání obavy z postihů kvůli GDPR a ZoKB, souhlasí 36 %, složitost legislativy či veřejných zakázek uvádí necelá pětina.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A6D6FDE-76B6-8661-3CD7-1CB4DF87CC5F}"/>
              </a:ext>
            </a:extLst>
          </p:cNvPr>
          <p:cNvSpPr txBox="1"/>
          <p:nvPr/>
        </p:nvSpPr>
        <p:spPr>
          <a:xfrm>
            <a:off x="511277" y="2207262"/>
            <a:ext cx="1102870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 Do jaké míry souhlasíte/nesouhlasíte s následujícími tvrzeními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 (%)</a:t>
            </a:r>
          </a:p>
        </p:txBody>
      </p:sp>
      <p:graphicFrame>
        <p:nvGraphicFramePr>
          <p:cNvPr id="9" name="Zástupný objekt grafu 7">
            <a:extLst>
              <a:ext uri="{FF2B5EF4-FFF2-40B4-BE49-F238E27FC236}">
                <a16:creationId xmlns:a16="http://schemas.microsoft.com/office/drawing/2014/main" id="{0E6045E2-F575-E02D-E99E-E1C83A3802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1675168"/>
              </p:ext>
            </p:extLst>
          </p:nvPr>
        </p:nvGraphicFramePr>
        <p:xfrm>
          <a:off x="5795694" y="2816225"/>
          <a:ext cx="5296037" cy="3633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0FA0822B-4FD3-56D2-449C-CE0C9D58C1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106676"/>
              </p:ext>
            </p:extLst>
          </p:nvPr>
        </p:nvGraphicFramePr>
        <p:xfrm>
          <a:off x="693600" y="3397045"/>
          <a:ext cx="5365887" cy="3023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5887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</a:tblGrid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Má-li někdo  v infrastruktuře značně nainvestováno, přechod do cloudu by </a:t>
                      </a: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nebyl hospodárný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Přechodu do cloudu často brání obavy z postihů kvůli GDPR a ZoKB (zákon o kybernetické bezpečnosti)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27608"/>
                  </a:ext>
                </a:extLst>
              </a:tr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Cloudové služby vyjdou levněji než on-premise, pokud je zátěž výrazně nerovnoměrná nebo těžko predikovatelná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466799"/>
                  </a:ext>
                </a:extLst>
              </a:tr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Přechodu do cloudu často brání to, jak jsou plánovány peníze (snáze lze získat peníze na investice, než na provoz)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12590"/>
                  </a:ext>
                </a:extLst>
              </a:tr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Provozní náklady v cloudu jsou těžko predikovatelné, je bezpečnější si infrastrukturu koupit a sami provozovat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5187616"/>
                  </a:ext>
                </a:extLst>
              </a:tr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Smluvní podmínky cloudových poskytovatelů jsou obtížně akceptovatelné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8116179"/>
                  </a:ext>
                </a:extLst>
              </a:tr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Legislativa regulující cloudové služby je tak složitá, že je jednodušší tyto služby nepoužívat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6805726"/>
                  </a:ext>
                </a:extLst>
              </a:tr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Je obtížné vysoutěžit cloudovou službu ve veřejné zakázce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555461"/>
                  </a:ext>
                </a:extLst>
              </a:tr>
            </a:tbl>
          </a:graphicData>
        </a:graphic>
      </p:graphicFrame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75CD9D38-22FF-D89F-D4A6-6A0A74CE6D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670087"/>
              </p:ext>
            </p:extLst>
          </p:nvPr>
        </p:nvGraphicFramePr>
        <p:xfrm>
          <a:off x="10827938" y="3323303"/>
          <a:ext cx="712044" cy="3097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022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  <a:gridCol w="356022">
                  <a:extLst>
                    <a:ext uri="{9D8B030D-6E8A-4147-A177-3AD203B41FA5}">
                      <a16:colId xmlns:a16="http://schemas.microsoft.com/office/drawing/2014/main" val="2009608684"/>
                    </a:ext>
                  </a:extLst>
                </a:gridCol>
              </a:tblGrid>
              <a:tr h="3871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3871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27608"/>
                  </a:ext>
                </a:extLst>
              </a:tr>
              <a:tr h="3871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466799"/>
                  </a:ext>
                </a:extLst>
              </a:tr>
              <a:tr h="3871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12590"/>
                  </a:ext>
                </a:extLst>
              </a:tr>
              <a:tr h="3871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5187616"/>
                  </a:ext>
                </a:extLst>
              </a:tr>
              <a:tr h="3871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8116179"/>
                  </a:ext>
                </a:extLst>
              </a:tr>
              <a:tr h="3871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6805726"/>
                  </a:ext>
                </a:extLst>
              </a:tr>
              <a:tr h="387132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555461"/>
                  </a:ext>
                </a:extLst>
              </a:tr>
            </a:tbl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id="{F5E0D0F0-904D-3C2A-390C-AA20E51CD5EB}"/>
              </a:ext>
            </a:extLst>
          </p:cNvPr>
          <p:cNvSpPr txBox="1"/>
          <p:nvPr/>
        </p:nvSpPr>
        <p:spPr>
          <a:xfrm>
            <a:off x="9754942" y="2552114"/>
            <a:ext cx="1925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respondentů=98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4E6D6AA-892E-AA34-7D02-7A4D7DB65F90}"/>
              </a:ext>
            </a:extLst>
          </p:cNvPr>
          <p:cNvSpPr txBox="1"/>
          <p:nvPr/>
        </p:nvSpPr>
        <p:spPr>
          <a:xfrm>
            <a:off x="10337940" y="2847187"/>
            <a:ext cx="84029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Rozhodně+</a:t>
            </a:r>
          </a:p>
          <a:p>
            <a:r>
              <a:rPr lang="cs-CZ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Spíše </a:t>
            </a:r>
          </a:p>
          <a:p>
            <a:r>
              <a:rPr lang="cs-CZ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souhlasím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711148FD-72A6-21F0-4736-04DC731E17B2}"/>
              </a:ext>
            </a:extLst>
          </p:cNvPr>
          <p:cNvSpPr txBox="1"/>
          <p:nvPr/>
        </p:nvSpPr>
        <p:spPr>
          <a:xfrm>
            <a:off x="11043328" y="2847187"/>
            <a:ext cx="9076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Rozhodně+</a:t>
            </a:r>
          </a:p>
          <a:p>
            <a:r>
              <a:rPr lang="cs-CZ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Spíše </a:t>
            </a:r>
          </a:p>
          <a:p>
            <a:r>
              <a:rPr lang="cs-CZ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nesouhlasím</a:t>
            </a:r>
          </a:p>
        </p:txBody>
      </p:sp>
    </p:spTree>
    <p:extLst>
      <p:ext uri="{BB962C8B-B14F-4D97-AF65-F5344CB8AC3E}">
        <p14:creationId xmlns:p14="http://schemas.microsoft.com/office/powerpoint/2010/main" val="2228915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3860D-B675-3A3D-2B86-9C6D8086A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2554E5-99F5-5220-3A36-4381B9B0B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Postoje PRO cloud – dle převahy souhlasu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99C27F7-9C0B-C6F0-2EC9-E194174F3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16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09E4399-858D-A084-3AC7-4E3F68D59F7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8"/>
            <a:ext cx="10814263" cy="909947"/>
          </a:xfrm>
        </p:spPr>
        <p:txBody>
          <a:bodyPr>
            <a:normAutofit/>
          </a:bodyPr>
          <a:lstStyle/>
          <a:p>
            <a:pPr marL="0" indent="0"/>
            <a:r>
              <a:rPr lang="cs-CZ" dirty="0"/>
              <a:t>Cloud je vnímán především jako řešení nedostatku IT kapacit a jako cesta k vyšší dostupnosti a zabezpečení služeb.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AC916B6-0DCF-9091-7386-FCC633F56AB5}"/>
              </a:ext>
            </a:extLst>
          </p:cNvPr>
          <p:cNvSpPr txBox="1"/>
          <p:nvPr/>
        </p:nvSpPr>
        <p:spPr>
          <a:xfrm>
            <a:off x="511277" y="2207262"/>
            <a:ext cx="1102870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 Do jaké míry souhlasíte/nesouhlasíte s následujícími tvrzeními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 (%)</a:t>
            </a:r>
          </a:p>
        </p:txBody>
      </p:sp>
      <p:graphicFrame>
        <p:nvGraphicFramePr>
          <p:cNvPr id="9" name="Zástupný objekt grafu 7">
            <a:extLst>
              <a:ext uri="{FF2B5EF4-FFF2-40B4-BE49-F238E27FC236}">
                <a16:creationId xmlns:a16="http://schemas.microsoft.com/office/drawing/2014/main" id="{0414A0A9-4B34-A060-F1B3-1DA6EC5473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329304"/>
              </p:ext>
            </p:extLst>
          </p:nvPr>
        </p:nvGraphicFramePr>
        <p:xfrm>
          <a:off x="5795694" y="2816225"/>
          <a:ext cx="5296037" cy="3633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4F1118A4-C010-0140-259C-0979B08CD2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158716"/>
              </p:ext>
            </p:extLst>
          </p:nvPr>
        </p:nvGraphicFramePr>
        <p:xfrm>
          <a:off x="763450" y="3401184"/>
          <a:ext cx="5296037" cy="2898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6037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</a:tblGrid>
              <a:tr h="579763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Když chybí lidé v IT provozu, lze situaci řešit přechodem do cloudu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579763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Dostupnost cloudových služeb je lepší než ta, kterou bychom dosáhli          on-premise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27608"/>
                  </a:ext>
                </a:extLst>
              </a:tr>
              <a:tr h="579763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Zabezpečení cloudových služeb je lepší, než jaké dosáhnout on-premise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466799"/>
                  </a:ext>
                </a:extLst>
              </a:tr>
              <a:tr h="579763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Než kupovat nové servery, je lepší migrovat do cloudu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12590"/>
                  </a:ext>
                </a:extLst>
              </a:tr>
              <a:tr h="579763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Cloudové služby vyjdou levněji než on-premise, pokud je zátěž výrazně nerovnoměrná nebo těžko </a:t>
                      </a:r>
                      <a:r>
                        <a:rPr lang="cs-CZ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predikovatelná</a:t>
                      </a: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5187616"/>
                  </a:ext>
                </a:extLst>
              </a:tr>
            </a:tbl>
          </a:graphicData>
        </a:graphic>
      </p:graphicFrame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1672FA56-BBBE-579B-DF85-FDD550A52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37631"/>
              </p:ext>
            </p:extLst>
          </p:nvPr>
        </p:nvGraphicFramePr>
        <p:xfrm>
          <a:off x="10827937" y="3391349"/>
          <a:ext cx="776688" cy="3025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896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  <a:gridCol w="258896">
                  <a:extLst>
                    <a:ext uri="{9D8B030D-6E8A-4147-A177-3AD203B41FA5}">
                      <a16:colId xmlns:a16="http://schemas.microsoft.com/office/drawing/2014/main" val="246718107"/>
                    </a:ext>
                  </a:extLst>
                </a:gridCol>
                <a:gridCol w="258896">
                  <a:extLst>
                    <a:ext uri="{9D8B030D-6E8A-4147-A177-3AD203B41FA5}">
                      <a16:colId xmlns:a16="http://schemas.microsoft.com/office/drawing/2014/main" val="3876283871"/>
                    </a:ext>
                  </a:extLst>
                </a:gridCol>
              </a:tblGrid>
              <a:tr h="60506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60506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27608"/>
                  </a:ext>
                </a:extLst>
              </a:tr>
              <a:tr h="60506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466799"/>
                  </a:ext>
                </a:extLst>
              </a:tr>
              <a:tr h="60506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12590"/>
                  </a:ext>
                </a:extLst>
              </a:tr>
              <a:tr h="60506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566912"/>
                  </a:ext>
                </a:extLst>
              </a:tr>
            </a:tbl>
          </a:graphicData>
        </a:graphic>
      </p:graphicFrame>
      <p:sp>
        <p:nvSpPr>
          <p:cNvPr id="13" name="TextovéPole 12">
            <a:extLst>
              <a:ext uri="{FF2B5EF4-FFF2-40B4-BE49-F238E27FC236}">
                <a16:creationId xmlns:a16="http://schemas.microsoft.com/office/drawing/2014/main" id="{0EAD4F7A-A950-E323-4411-59EBB7123E0C}"/>
              </a:ext>
            </a:extLst>
          </p:cNvPr>
          <p:cNvSpPr txBox="1"/>
          <p:nvPr/>
        </p:nvSpPr>
        <p:spPr>
          <a:xfrm>
            <a:off x="10249452" y="2847187"/>
            <a:ext cx="84029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Rozhodně+</a:t>
            </a:r>
          </a:p>
          <a:p>
            <a:r>
              <a:rPr lang="cs-CZ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Spíše </a:t>
            </a:r>
          </a:p>
          <a:p>
            <a:r>
              <a:rPr lang="cs-CZ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souhlasím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8CE8FB3A-6A23-D985-21BA-F866D1030CE5}"/>
              </a:ext>
            </a:extLst>
          </p:cNvPr>
          <p:cNvSpPr txBox="1"/>
          <p:nvPr/>
        </p:nvSpPr>
        <p:spPr>
          <a:xfrm>
            <a:off x="9754942" y="2552114"/>
            <a:ext cx="1925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respondentů=98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2F4639A-8ABF-5BF0-12D8-5ED67D1ED218}"/>
              </a:ext>
            </a:extLst>
          </p:cNvPr>
          <p:cNvSpPr txBox="1"/>
          <p:nvPr/>
        </p:nvSpPr>
        <p:spPr>
          <a:xfrm>
            <a:off x="10954840" y="2847187"/>
            <a:ext cx="9076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Rozhodně+</a:t>
            </a:r>
          </a:p>
          <a:p>
            <a:r>
              <a:rPr lang="cs-CZ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Spíše </a:t>
            </a:r>
          </a:p>
          <a:p>
            <a:r>
              <a:rPr lang="cs-CZ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nesouhlasím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CCC87D6-61AF-A596-435B-991BBBCA0D37}"/>
              </a:ext>
            </a:extLst>
          </p:cNvPr>
          <p:cNvSpPr txBox="1"/>
          <p:nvPr/>
        </p:nvSpPr>
        <p:spPr>
          <a:xfrm>
            <a:off x="11647997" y="2847187"/>
            <a:ext cx="5469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Rozdíl</a:t>
            </a:r>
          </a:p>
        </p:txBody>
      </p:sp>
    </p:spTree>
    <p:extLst>
      <p:ext uri="{BB962C8B-B14F-4D97-AF65-F5344CB8AC3E}">
        <p14:creationId xmlns:p14="http://schemas.microsoft.com/office/powerpoint/2010/main" val="801251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D1020-843A-0801-E78C-191431F57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5F1852-F648-1B68-315F-DD23DF3D4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Postoje PRO cloud – dle organizace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1D23CEE-6815-270F-1F4C-972729D2C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17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2BD29E5-39FA-74E1-2ABD-7891235E047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8"/>
            <a:ext cx="10814263" cy="909947"/>
          </a:xfrm>
        </p:spPr>
        <p:txBody>
          <a:bodyPr>
            <a:normAutofit/>
          </a:bodyPr>
          <a:lstStyle/>
          <a:p>
            <a:pPr marL="0" indent="0"/>
            <a:r>
              <a:rPr lang="cs-CZ" dirty="0"/>
              <a:t>Obce výrazně častěji než centrální úřady souhlasí s tím, je lepší migrovat do cloudu než kupovat nové servery.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01126D9-9F58-FD7B-F238-0AFDC9739E3A}"/>
              </a:ext>
            </a:extLst>
          </p:cNvPr>
          <p:cNvSpPr txBox="1"/>
          <p:nvPr/>
        </p:nvSpPr>
        <p:spPr>
          <a:xfrm>
            <a:off x="511277" y="2207262"/>
            <a:ext cx="1102870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 Do jaké míry souhlasíte/nesouhlasíte s následujícími tvrzeními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 (%)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94225DDE-3A7B-95FA-0B81-1B6C6C4FD0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92403"/>
              </p:ext>
            </p:extLst>
          </p:nvPr>
        </p:nvGraphicFramePr>
        <p:xfrm>
          <a:off x="727293" y="2498992"/>
          <a:ext cx="10877595" cy="3822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337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  <a:gridCol w="38100">
                  <a:extLst>
                    <a:ext uri="{9D8B030D-6E8A-4147-A177-3AD203B41FA5}">
                      <a16:colId xmlns:a16="http://schemas.microsoft.com/office/drawing/2014/main" val="958271078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2337740711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4036834867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2758912816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2588713545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2229030585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3884010801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1721418388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4040121278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1158400800"/>
                    </a:ext>
                  </a:extLst>
                </a:gridCol>
              </a:tblGrid>
              <a:tr h="297369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Centrální + krajský úřad n=22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Obce I.,II.III. typu n=48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Jiný n=28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87884"/>
                  </a:ext>
                </a:extLst>
              </a:tr>
              <a:tr h="361509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ano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800" b="0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ne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Rozdíl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ano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800" b="0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ne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Rozdíl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ano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800" b="0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ne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Rozdíl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7210831"/>
                  </a:ext>
                </a:extLst>
              </a:tr>
              <a:tr h="632658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Když chybí lidé v IT provozu, lze situaci řešit přechodem do cloudu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632658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Dostupnost cloudových služeb je lepší než ta, kterou bychom dosáhli           on-premise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61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27608"/>
                  </a:ext>
                </a:extLst>
              </a:tr>
              <a:tr h="632658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Zabezpečení cloudových služeb je lepší, než jaké dosáhnout on-premise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57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466799"/>
                  </a:ext>
                </a:extLst>
              </a:tr>
              <a:tr h="632658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Než kupovat nové servery, je lepší migrovat do cloudu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12590"/>
                  </a:ext>
                </a:extLst>
              </a:tr>
              <a:tr h="632658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Cloudové služby vyjdou levněji než on-premise, pokud je zátěž výrazně nerovnoměrná nebo těžko </a:t>
                      </a:r>
                      <a:r>
                        <a:rPr lang="cs-CZ" sz="12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predikovatelná</a:t>
                      </a: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5187616"/>
                  </a:ext>
                </a:extLst>
              </a:tr>
            </a:tbl>
          </a:graphicData>
        </a:graphic>
      </p:graphicFrame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260DAD68-C0E8-1CA1-4430-B60B069663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640754"/>
              </p:ext>
            </p:extLst>
          </p:nvPr>
        </p:nvGraphicFramePr>
        <p:xfrm>
          <a:off x="10953326" y="1700784"/>
          <a:ext cx="651562" cy="624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">
                  <a:extLst>
                    <a:ext uri="{9D8B030D-6E8A-4147-A177-3AD203B41FA5}">
                      <a16:colId xmlns:a16="http://schemas.microsoft.com/office/drawing/2014/main" val="958271078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3884010801"/>
                    </a:ext>
                  </a:extLst>
                </a:gridCol>
              </a:tblGrid>
              <a:tr h="6249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výrazně vyšší hodnota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912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7477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E9352-712B-CEFA-D308-287C6B29B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A0A0B8-0A5F-AAC9-DBAB-DD33A7F2F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Postoje PROTI cloudu – dle převahy souhlasu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9302D41-01A5-F980-4E34-F327E8C19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18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C1E0DCA-F9DD-B767-C4C0-DD63B736327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8"/>
            <a:ext cx="10814263" cy="909947"/>
          </a:xfrm>
        </p:spPr>
        <p:txBody>
          <a:bodyPr>
            <a:normAutofit/>
          </a:bodyPr>
          <a:lstStyle/>
          <a:p>
            <a:pPr marL="0" indent="0"/>
            <a:r>
              <a:rPr lang="cs-CZ" dirty="0"/>
              <a:t>Největší bariérou přechodu do cloudu jsou obavy o kontrolu nad daty (61 %). Významnou roli hrají také zažité zvyklosti a předchozí investice do vlastní infrastruktury.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D563A511-CEF4-1DF2-7E1B-6024840FDFB3}"/>
              </a:ext>
            </a:extLst>
          </p:cNvPr>
          <p:cNvSpPr txBox="1"/>
          <p:nvPr/>
        </p:nvSpPr>
        <p:spPr>
          <a:xfrm>
            <a:off x="511277" y="2207262"/>
            <a:ext cx="1102870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 Do jaké míry souhlasíte/nesouhlasíte s následujícími tvrzeními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 (%)</a:t>
            </a:r>
          </a:p>
        </p:txBody>
      </p:sp>
      <p:graphicFrame>
        <p:nvGraphicFramePr>
          <p:cNvPr id="9" name="Zástupný objekt grafu 7">
            <a:extLst>
              <a:ext uri="{FF2B5EF4-FFF2-40B4-BE49-F238E27FC236}">
                <a16:creationId xmlns:a16="http://schemas.microsoft.com/office/drawing/2014/main" id="{9D234D5E-D533-FCBC-8797-7429917237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7968817"/>
              </p:ext>
            </p:extLst>
          </p:nvPr>
        </p:nvGraphicFramePr>
        <p:xfrm>
          <a:off x="5795694" y="2816225"/>
          <a:ext cx="5296037" cy="3633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8102340F-0A87-8AF4-E264-D9ED39C6E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591809"/>
              </p:ext>
            </p:extLst>
          </p:nvPr>
        </p:nvGraphicFramePr>
        <p:xfrm>
          <a:off x="10827937" y="3359450"/>
          <a:ext cx="741629" cy="3058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37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  <a:gridCol w="258896">
                  <a:extLst>
                    <a:ext uri="{9D8B030D-6E8A-4147-A177-3AD203B41FA5}">
                      <a16:colId xmlns:a16="http://schemas.microsoft.com/office/drawing/2014/main" val="246718107"/>
                    </a:ext>
                  </a:extLst>
                </a:gridCol>
                <a:gridCol w="258896">
                  <a:extLst>
                    <a:ext uri="{9D8B030D-6E8A-4147-A177-3AD203B41FA5}">
                      <a16:colId xmlns:a16="http://schemas.microsoft.com/office/drawing/2014/main" val="3876283871"/>
                    </a:ext>
                  </a:extLst>
                </a:gridCol>
              </a:tblGrid>
              <a:tr h="2780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2780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189066"/>
                  </a:ext>
                </a:extLst>
              </a:tr>
              <a:tr h="2780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8176798"/>
                  </a:ext>
                </a:extLst>
              </a:tr>
              <a:tr h="2780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12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272447"/>
                  </a:ext>
                </a:extLst>
              </a:tr>
              <a:tr h="2780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447125"/>
                  </a:ext>
                </a:extLst>
              </a:tr>
              <a:tr h="2780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5693774"/>
                  </a:ext>
                </a:extLst>
              </a:tr>
              <a:tr h="2780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5350386"/>
                  </a:ext>
                </a:extLst>
              </a:tr>
              <a:tr h="2780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27608"/>
                  </a:ext>
                </a:extLst>
              </a:tr>
              <a:tr h="2780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466799"/>
                  </a:ext>
                </a:extLst>
              </a:tr>
              <a:tr h="2780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12590"/>
                  </a:ext>
                </a:extLst>
              </a:tr>
              <a:tr h="278039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-13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566912"/>
                  </a:ext>
                </a:extLst>
              </a:tr>
            </a:tbl>
          </a:graphicData>
        </a:graphic>
      </p:graphicFrame>
      <p:sp>
        <p:nvSpPr>
          <p:cNvPr id="13" name="TextovéPole 12">
            <a:extLst>
              <a:ext uri="{FF2B5EF4-FFF2-40B4-BE49-F238E27FC236}">
                <a16:creationId xmlns:a16="http://schemas.microsoft.com/office/drawing/2014/main" id="{F94633FC-64C9-168C-3116-26A20F7EC2AF}"/>
              </a:ext>
            </a:extLst>
          </p:cNvPr>
          <p:cNvSpPr txBox="1"/>
          <p:nvPr/>
        </p:nvSpPr>
        <p:spPr>
          <a:xfrm>
            <a:off x="10249452" y="2847187"/>
            <a:ext cx="84029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Rozhodně+</a:t>
            </a:r>
          </a:p>
          <a:p>
            <a:r>
              <a:rPr lang="cs-CZ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Spíše </a:t>
            </a:r>
          </a:p>
          <a:p>
            <a:r>
              <a:rPr lang="cs-CZ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souhlasím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3D8366F9-BA8D-6510-5FD3-B4966E2E3C80}"/>
              </a:ext>
            </a:extLst>
          </p:cNvPr>
          <p:cNvSpPr txBox="1"/>
          <p:nvPr/>
        </p:nvSpPr>
        <p:spPr>
          <a:xfrm>
            <a:off x="9754942" y="2552114"/>
            <a:ext cx="1925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respondentů=98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E631F47-F29B-6D65-043A-9C79F58251CE}"/>
              </a:ext>
            </a:extLst>
          </p:cNvPr>
          <p:cNvSpPr txBox="1"/>
          <p:nvPr/>
        </p:nvSpPr>
        <p:spPr>
          <a:xfrm>
            <a:off x="10954840" y="2847187"/>
            <a:ext cx="9076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Rozhodně+</a:t>
            </a:r>
          </a:p>
          <a:p>
            <a:r>
              <a:rPr lang="cs-CZ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Spíše </a:t>
            </a:r>
          </a:p>
          <a:p>
            <a:r>
              <a:rPr lang="cs-CZ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nesouhlasím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A804F89-D628-7DAC-F1B3-D2AEF4A5FE3D}"/>
              </a:ext>
            </a:extLst>
          </p:cNvPr>
          <p:cNvSpPr txBox="1"/>
          <p:nvPr/>
        </p:nvSpPr>
        <p:spPr>
          <a:xfrm>
            <a:off x="11647997" y="2847187"/>
            <a:ext cx="5469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Rozdíl</a:t>
            </a:r>
          </a:p>
        </p:txBody>
      </p:sp>
      <p:graphicFrame>
        <p:nvGraphicFramePr>
          <p:cNvPr id="14" name="Tabulka 13">
            <a:extLst>
              <a:ext uri="{FF2B5EF4-FFF2-40B4-BE49-F238E27FC236}">
                <a16:creationId xmlns:a16="http://schemas.microsoft.com/office/drawing/2014/main" id="{E8DBA6FD-8EA9-6D5A-6F5E-F509D01EF2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870615"/>
              </p:ext>
            </p:extLst>
          </p:nvPr>
        </p:nvGraphicFramePr>
        <p:xfrm>
          <a:off x="658813" y="3399290"/>
          <a:ext cx="5437053" cy="3062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7053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</a:tblGrid>
              <a:tr h="267956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Přechodu do cloudu brání obava  z toho, že uživatel neví,  kdo všechno se dostane k jeho datům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267956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Přechodu brání zajeté zvyklosti a obava ze změny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7908129"/>
                  </a:ext>
                </a:extLst>
              </a:tr>
              <a:tr h="267956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Má-li někdo  v infrastruktuře značně nainvestováno, přechod do cloudu by nebyl hospodárný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967937"/>
                  </a:ext>
                </a:extLst>
              </a:tr>
              <a:tr h="267956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Cloudové služby jsou závislé na internetovém spojení a na něj se nelze spolehnout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0572564"/>
                  </a:ext>
                </a:extLst>
              </a:tr>
              <a:tr h="267956"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Existují obavy z toho, že by zahraniční poskytovatel mohl služby vypnout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9703178"/>
                  </a:ext>
                </a:extLst>
              </a:tr>
              <a:tr h="267956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Přechodu do cloudu často brání to, jak jsou plánovány peníze 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823337"/>
                  </a:ext>
                </a:extLst>
              </a:tr>
              <a:tr h="267956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Přechodu do cloudu často brání obavy  z postihů kvůli GDPR a ZoKB 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7968267"/>
                  </a:ext>
                </a:extLst>
              </a:tr>
              <a:tr h="267956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Je obtížné vysoutěžit cloudovou službu ve veřejné zakázce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1852274"/>
                  </a:ext>
                </a:extLst>
              </a:tr>
              <a:tr h="267956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Smluvní podmínky cloudových poskytovatelů jsou obtížně akceptovatelné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8682677"/>
                  </a:ext>
                </a:extLst>
              </a:tr>
              <a:tr h="378867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Provozní náklady v cloudu jsou těžko predikovatelné, je bezpečnější si infrastrukturu koupit a sami provozovat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676104"/>
                  </a:ext>
                </a:extLst>
              </a:tr>
              <a:tr h="267956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Legislativa regulující cloudové služby je tak složitá, že je jednodušší tyto služby nepoužívat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7589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351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78240-D48E-8FFD-14A9-D3517EC7D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843AD845-150C-31C2-E81B-EEB10A1F2C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55896"/>
              </p:ext>
            </p:extLst>
          </p:nvPr>
        </p:nvGraphicFramePr>
        <p:xfrm>
          <a:off x="727293" y="2498992"/>
          <a:ext cx="10877595" cy="3846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337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  <a:gridCol w="38100">
                  <a:extLst>
                    <a:ext uri="{9D8B030D-6E8A-4147-A177-3AD203B41FA5}">
                      <a16:colId xmlns:a16="http://schemas.microsoft.com/office/drawing/2014/main" val="958271078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2337740711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4036834867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2758912816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2588713545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2229030585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3884010801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1721418388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4040121278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1158400800"/>
                    </a:ext>
                  </a:extLst>
                </a:gridCol>
              </a:tblGrid>
              <a:tr h="256745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Centrální + krajský úřad n=22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Obce I.,II.III. typu n=48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Jiný n=28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87884"/>
                  </a:ext>
                </a:extLst>
              </a:tr>
              <a:tr h="312123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ano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800" b="0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ne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Rozdíl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ano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800" b="0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ne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Rozdíl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ano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800" b="0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ne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Rozdíl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7210831"/>
                  </a:ext>
                </a:extLst>
              </a:tr>
              <a:tr h="546230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Přechodu do cloudu brání obava  z toho, že uživatel neví,  kdo všechno se dostane k jeho datům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57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546230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Přechodu brání zajeté zvyklosti a obava ze změny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57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27608"/>
                  </a:ext>
                </a:extLst>
              </a:tr>
              <a:tr h="546230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Má-li někdo  v infrastruktuře značně nainvestováno, přechod do cloudu by nebyl hospodárný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59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936716"/>
                  </a:ext>
                </a:extLst>
              </a:tr>
              <a:tr h="546230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Cloudové služby jsou závislé na internetovém spojení a na něj se nelze spolehnout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4466799"/>
                  </a:ext>
                </a:extLst>
              </a:tr>
              <a:tr h="546230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Existují obavy z toho, že by zahraniční poskytovatel mohl služby vypnout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68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12590"/>
                  </a:ext>
                </a:extLst>
              </a:tr>
              <a:tr h="546230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Přechodu do cloudu často brání to, jak jsou plánovány peníze 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5187616"/>
                  </a:ext>
                </a:extLst>
              </a:tr>
            </a:tbl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210313D9-F136-B0DE-2632-2AD6C5AD9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dirty="0"/>
              <a:t>Postoje PROTI cloudu – dle organizace 1/2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DC20379-1764-A20D-7CDE-8DBDA1372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19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8E697A1-5A5F-8712-A0C3-666CCEE7150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8"/>
            <a:ext cx="10814263" cy="909947"/>
          </a:xfrm>
        </p:spPr>
        <p:txBody>
          <a:bodyPr>
            <a:normAutofit lnSpcReduction="10000"/>
          </a:bodyPr>
          <a:lstStyle/>
          <a:p>
            <a:pPr marL="0" indent="0"/>
            <a:r>
              <a:rPr lang="cs-CZ" dirty="0"/>
              <a:t>Centrální a krajské úřady častěji než obce souhlasí s tím, že přechodu do cloudu brání obavy o kontrolu nad daty, předchozí investice do infrastruktury i obavy z vypnutí služby zahraničním poskytovatelem. Obce mají více obav ze závislosti na internetovém spojení.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039953B-73CF-F8AE-69B3-737CD8CADEE4}"/>
              </a:ext>
            </a:extLst>
          </p:cNvPr>
          <p:cNvSpPr txBox="1"/>
          <p:nvPr/>
        </p:nvSpPr>
        <p:spPr>
          <a:xfrm>
            <a:off x="511277" y="2207262"/>
            <a:ext cx="1102870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 Do jaké míry souhlasíte/nesouhlasíte s následujícími tvrzeními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 (%)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60020674-0151-93A9-45FE-B7A800C540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34910"/>
              </p:ext>
            </p:extLst>
          </p:nvPr>
        </p:nvGraphicFramePr>
        <p:xfrm>
          <a:off x="10953326" y="1700784"/>
          <a:ext cx="651562" cy="624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">
                  <a:extLst>
                    <a:ext uri="{9D8B030D-6E8A-4147-A177-3AD203B41FA5}">
                      <a16:colId xmlns:a16="http://schemas.microsoft.com/office/drawing/2014/main" val="958271078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3884010801"/>
                    </a:ext>
                  </a:extLst>
                </a:gridCol>
              </a:tblGrid>
              <a:tr h="6249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výrazně vyšší hodnota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EEA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912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690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A9D6B-134F-9158-D8E7-347F1511A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F05927-E3A9-88CD-34D7-E712A6F14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Postoje PROTI cloudu – dle organizace 2/2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ABDB3EC-07EB-A4EE-B85C-2056A07BD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20</a:t>
            </a:fld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30236D1E-B5FF-E998-1151-781D4EB6E161}"/>
              </a:ext>
            </a:extLst>
          </p:cNvPr>
          <p:cNvSpPr txBox="1"/>
          <p:nvPr/>
        </p:nvSpPr>
        <p:spPr>
          <a:xfrm>
            <a:off x="511277" y="2207262"/>
            <a:ext cx="1102870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 Do jaké míry souhlasíte/nesouhlasíte s následujícími tvrzeními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 (%)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A68B1FA4-F554-249C-C189-A7646B4511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02674"/>
              </p:ext>
            </p:extLst>
          </p:nvPr>
        </p:nvGraphicFramePr>
        <p:xfrm>
          <a:off x="727293" y="2498992"/>
          <a:ext cx="10877595" cy="3822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337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  <a:gridCol w="38100">
                  <a:extLst>
                    <a:ext uri="{9D8B030D-6E8A-4147-A177-3AD203B41FA5}">
                      <a16:colId xmlns:a16="http://schemas.microsoft.com/office/drawing/2014/main" val="958271078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2337740711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4036834867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2758912816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2588713545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2229030585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3884010801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1721418388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4040121278"/>
                    </a:ext>
                  </a:extLst>
                </a:gridCol>
                <a:gridCol w="613462">
                  <a:extLst>
                    <a:ext uri="{9D8B030D-6E8A-4147-A177-3AD203B41FA5}">
                      <a16:colId xmlns:a16="http://schemas.microsoft.com/office/drawing/2014/main" val="1158400800"/>
                    </a:ext>
                  </a:extLst>
                </a:gridCol>
              </a:tblGrid>
              <a:tr h="297369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Centrální + krajský úřad n=22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Obce I.,II.III. typu n=48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cs-CZ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Jiný n=28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87884"/>
                  </a:ext>
                </a:extLst>
              </a:tr>
              <a:tr h="361509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ano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800" b="0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ne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Rozdíl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ano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800" b="0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ne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Rozdíl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ano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800" b="0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Rozhodně+ spíše ne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Rozdíl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7210831"/>
                  </a:ext>
                </a:extLst>
              </a:tr>
              <a:tr h="632658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Přechodu do cloudu často brání obavy  z postihů kvůli GDPR a ZoKB 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632658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Je obtížné vysoutěžit cloudovou službu ve veřejné zakázce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27608"/>
                  </a:ext>
                </a:extLst>
              </a:tr>
              <a:tr h="632658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Smluvní podmínky cloudových poskytovatelů jsou obtížně akceptovatelné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466799"/>
                  </a:ext>
                </a:extLst>
              </a:tr>
              <a:tr h="632658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Provozní náklady v cloudu jsou těžko predikovatelné, je bezpečnější si infrastrukturu koupit a sami provozovat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-28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912590"/>
                  </a:ext>
                </a:extLst>
              </a:tr>
              <a:tr h="632658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Legislativa regulující cloudové služby je tak složitá, že je jednodušší tyto služby nepoužívat</a:t>
                      </a:r>
                    </a:p>
                  </a:txBody>
                  <a:tcPr marL="6350" marR="6350" marT="635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cs-CZ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cs-CZ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5187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9349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E950E-D7AD-1353-0227-8522B991F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D62177-0946-0844-EFBA-CD4D7517E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Umístění serverů a kyberbezpečnost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2F7C57F-227D-0647-1BAF-5AB9B19F0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21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29D9F21-DF52-65AB-C9D4-B8FD74E1F9A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10814263" cy="772560"/>
          </a:xfrm>
        </p:spPr>
        <p:txBody>
          <a:bodyPr>
            <a:normAutofit/>
          </a:bodyPr>
          <a:lstStyle/>
          <a:p>
            <a:pPr marL="0" indent="0"/>
            <a:r>
              <a:rPr lang="cs-CZ" dirty="0"/>
              <a:t>Umístění serverů je různé, o kyberbezpečnost se starají hlavně vlastní zaměstnanci (65 %)  a dodavatelé (50 %). 46 % větších úřadů zajišťuje provoz aplikací i pro své podřízené organizace.</a:t>
            </a:r>
          </a:p>
        </p:txBody>
      </p:sp>
      <p:graphicFrame>
        <p:nvGraphicFramePr>
          <p:cNvPr id="21" name="Tabulka 20">
            <a:extLst>
              <a:ext uri="{FF2B5EF4-FFF2-40B4-BE49-F238E27FC236}">
                <a16:creationId xmlns:a16="http://schemas.microsoft.com/office/drawing/2014/main" id="{8164E7A8-2C4C-DF08-0BAD-255A466280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566941"/>
              </p:ext>
            </p:extLst>
          </p:nvPr>
        </p:nvGraphicFramePr>
        <p:xfrm>
          <a:off x="625007" y="2816225"/>
          <a:ext cx="2462324" cy="160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2324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</a:tblGrid>
              <a:tr h="311426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 jedné z místností v naší budově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311426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 vlastním datovém centru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399928"/>
                  </a:ext>
                </a:extLst>
              </a:tr>
              <a:tr h="311426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 pronajatém datovém centru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7325187"/>
                  </a:ext>
                </a:extLst>
              </a:tr>
              <a:tr h="364519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Nemáme žádný server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437589"/>
                  </a:ext>
                </a:extLst>
              </a:tr>
              <a:tr h="308163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Nevím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27608"/>
                  </a:ext>
                </a:extLst>
              </a:tr>
            </a:tbl>
          </a:graphicData>
        </a:graphic>
      </p:graphicFrame>
      <p:graphicFrame>
        <p:nvGraphicFramePr>
          <p:cNvPr id="5" name="Zástupný objekt grafu 7">
            <a:extLst>
              <a:ext uri="{FF2B5EF4-FFF2-40B4-BE49-F238E27FC236}">
                <a16:creationId xmlns:a16="http://schemas.microsoft.com/office/drawing/2014/main" id="{7EE2F654-CC63-DCC0-4BF6-F4B0FC4BEE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2955970"/>
              </p:ext>
            </p:extLst>
          </p:nvPr>
        </p:nvGraphicFramePr>
        <p:xfrm>
          <a:off x="2971010" y="2448123"/>
          <a:ext cx="4188798" cy="2172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46B76BDE-F47C-F9B8-1E83-19E5DB51F155}"/>
              </a:ext>
            </a:extLst>
          </p:cNvPr>
          <p:cNvSpPr txBox="1"/>
          <p:nvPr/>
        </p:nvSpPr>
        <p:spPr>
          <a:xfrm>
            <a:off x="658813" y="2193237"/>
            <a:ext cx="533886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500" b="1" noProof="0" dirty="0">
                <a:latin typeface="Arial" panose="020B0604020202020204" pitchFamily="34" charset="0"/>
                <a:cs typeface="Arial" panose="020B0604020202020204" pitchFamily="34" charset="0"/>
              </a:rPr>
              <a:t>Kde máte umístěn/y Váš/Vaše server/y? (%)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A673C0D7-B0E3-39B9-6C5A-3B590B9E4D1E}"/>
              </a:ext>
            </a:extLst>
          </p:cNvPr>
          <p:cNvSpPr txBox="1"/>
          <p:nvPr/>
        </p:nvSpPr>
        <p:spPr>
          <a:xfrm>
            <a:off x="6095999" y="2193237"/>
            <a:ext cx="55086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 Pro větší úřady: Zajišťujete provoz aplikací pro jiné organizace veřejné správy? (%) </a:t>
            </a:r>
          </a:p>
        </p:txBody>
      </p:sp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A719A808-2673-946C-BF3D-7B2E4B2BFA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732314"/>
              </p:ext>
            </p:extLst>
          </p:nvPr>
        </p:nvGraphicFramePr>
        <p:xfrm>
          <a:off x="625007" y="4827935"/>
          <a:ext cx="2462324" cy="1577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2324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</a:tblGrid>
              <a:tr h="305756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Zaměstnanec/zaměstnanci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305756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Dodavatel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4596733"/>
                  </a:ext>
                </a:extLst>
              </a:tr>
              <a:tr h="305756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Nikdo za KB nemá zodpovědnost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2182757"/>
                  </a:ext>
                </a:extLst>
              </a:tr>
              <a:tr h="357881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Nevím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437589"/>
                  </a:ext>
                </a:extLst>
              </a:tr>
              <a:tr h="302551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Jiné řešení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27608"/>
                  </a:ext>
                </a:extLst>
              </a:tr>
            </a:tbl>
          </a:graphicData>
        </a:graphic>
      </p:graphicFrame>
      <p:graphicFrame>
        <p:nvGraphicFramePr>
          <p:cNvPr id="14" name="Zástupný objekt grafu 7">
            <a:extLst>
              <a:ext uri="{FF2B5EF4-FFF2-40B4-BE49-F238E27FC236}">
                <a16:creationId xmlns:a16="http://schemas.microsoft.com/office/drawing/2014/main" id="{12E34904-C3A0-EB67-1DC3-950F7BB1C5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122450"/>
              </p:ext>
            </p:extLst>
          </p:nvPr>
        </p:nvGraphicFramePr>
        <p:xfrm>
          <a:off x="2971010" y="4512159"/>
          <a:ext cx="4188798" cy="2172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ovéPole 15">
            <a:extLst>
              <a:ext uri="{FF2B5EF4-FFF2-40B4-BE49-F238E27FC236}">
                <a16:creationId xmlns:a16="http://schemas.microsoft.com/office/drawing/2014/main" id="{DEFEAB11-BD3F-2090-265F-08AF4EA1FC82}"/>
              </a:ext>
            </a:extLst>
          </p:cNvPr>
          <p:cNvSpPr txBox="1"/>
          <p:nvPr/>
        </p:nvSpPr>
        <p:spPr>
          <a:xfrm>
            <a:off x="658813" y="4423184"/>
            <a:ext cx="533886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500" b="1" noProof="0" dirty="0">
                <a:latin typeface="Arial" panose="020B0604020202020204" pitchFamily="34" charset="0"/>
                <a:cs typeface="Arial" panose="020B0604020202020204" pitchFamily="34" charset="0"/>
              </a:rPr>
              <a:t>Kdo se ve Vaší organizaci stará o kyberbezpečnost? (%)</a:t>
            </a:r>
          </a:p>
        </p:txBody>
      </p:sp>
      <p:graphicFrame>
        <p:nvGraphicFramePr>
          <p:cNvPr id="18" name="Tabulka 17">
            <a:extLst>
              <a:ext uri="{FF2B5EF4-FFF2-40B4-BE49-F238E27FC236}">
                <a16:creationId xmlns:a16="http://schemas.microsoft.com/office/drawing/2014/main" id="{820B635F-36A8-7B73-F181-569BDFD6D9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991387"/>
              </p:ext>
            </p:extLst>
          </p:nvPr>
        </p:nvGraphicFramePr>
        <p:xfrm>
          <a:off x="5963872" y="2735802"/>
          <a:ext cx="2462324" cy="1679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2324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</a:tblGrid>
              <a:tr h="404772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Ano, pro své podřízené organizace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473781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Ano, pro obce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437589"/>
                  </a:ext>
                </a:extLst>
              </a:tr>
              <a:tr h="400532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27608"/>
                  </a:ext>
                </a:extLst>
              </a:tr>
              <a:tr h="400532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Nevím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3483900"/>
                  </a:ext>
                </a:extLst>
              </a:tr>
            </a:tbl>
          </a:graphicData>
        </a:graphic>
      </p:graphicFrame>
      <p:graphicFrame>
        <p:nvGraphicFramePr>
          <p:cNvPr id="20" name="Zástupný objekt grafu 7">
            <a:extLst>
              <a:ext uri="{FF2B5EF4-FFF2-40B4-BE49-F238E27FC236}">
                <a16:creationId xmlns:a16="http://schemas.microsoft.com/office/drawing/2014/main" id="{8C6F5264-26F7-3EBA-CB67-0ACA549704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0710158"/>
              </p:ext>
            </p:extLst>
          </p:nvPr>
        </p:nvGraphicFramePr>
        <p:xfrm>
          <a:off x="8309875" y="2448123"/>
          <a:ext cx="4188798" cy="2172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extovéPole 21">
            <a:extLst>
              <a:ext uri="{FF2B5EF4-FFF2-40B4-BE49-F238E27FC236}">
                <a16:creationId xmlns:a16="http://schemas.microsoft.com/office/drawing/2014/main" id="{4B1C9EF3-EDAF-AFBE-A933-CE31F20B2BB9}"/>
              </a:ext>
            </a:extLst>
          </p:cNvPr>
          <p:cNvSpPr txBox="1"/>
          <p:nvPr/>
        </p:nvSpPr>
        <p:spPr>
          <a:xfrm>
            <a:off x="6095999" y="4454814"/>
            <a:ext cx="55086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 Pro velké úřady: Pokud využíváte služby IaaS/PaaS, používáte služby více poskytovatelů? (%)</a:t>
            </a:r>
          </a:p>
        </p:txBody>
      </p:sp>
      <p:graphicFrame>
        <p:nvGraphicFramePr>
          <p:cNvPr id="23" name="Tabulka 22">
            <a:extLst>
              <a:ext uri="{FF2B5EF4-FFF2-40B4-BE49-F238E27FC236}">
                <a16:creationId xmlns:a16="http://schemas.microsoft.com/office/drawing/2014/main" id="{52F82592-05DC-0302-5CAC-1F405CBF84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20420"/>
              </p:ext>
            </p:extLst>
          </p:nvPr>
        </p:nvGraphicFramePr>
        <p:xfrm>
          <a:off x="5963872" y="5077802"/>
          <a:ext cx="2462324" cy="15253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2324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</a:tblGrid>
              <a:tr h="482712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Ano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  <a:tr h="565007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437589"/>
                  </a:ext>
                </a:extLst>
              </a:tr>
              <a:tr h="47765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Nevím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27608"/>
                  </a:ext>
                </a:extLst>
              </a:tr>
            </a:tbl>
          </a:graphicData>
        </a:graphic>
      </p:graphicFrame>
      <p:graphicFrame>
        <p:nvGraphicFramePr>
          <p:cNvPr id="24" name="Zástupný objekt grafu 7">
            <a:extLst>
              <a:ext uri="{FF2B5EF4-FFF2-40B4-BE49-F238E27FC236}">
                <a16:creationId xmlns:a16="http://schemas.microsoft.com/office/drawing/2014/main" id="{D49807F1-845B-E4A6-05C8-5CFE5D636A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1690739"/>
              </p:ext>
            </p:extLst>
          </p:nvPr>
        </p:nvGraphicFramePr>
        <p:xfrm>
          <a:off x="8309875" y="4709700"/>
          <a:ext cx="4188798" cy="2172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TextovéPole 26">
            <a:extLst>
              <a:ext uri="{FF2B5EF4-FFF2-40B4-BE49-F238E27FC236}">
                <a16:creationId xmlns:a16="http://schemas.microsoft.com/office/drawing/2014/main" id="{0F596AE9-5056-7C67-50D6-803BB48BF0A2}"/>
              </a:ext>
            </a:extLst>
          </p:cNvPr>
          <p:cNvSpPr txBox="1"/>
          <p:nvPr/>
        </p:nvSpPr>
        <p:spPr>
          <a:xfrm>
            <a:off x="6483983" y="5165949"/>
            <a:ext cx="1680654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SPCSS Tesco SW; </a:t>
            </a:r>
          </a:p>
          <a:p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Microsoft, Google;</a:t>
            </a:r>
          </a:p>
          <a:p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Microsoft Azure, SPCSS a výhledově privátní cloud (technologie Microsoft Azure).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AEE6CE0D-10BE-D5ED-91BE-1970D8CFD8C0}"/>
              </a:ext>
            </a:extLst>
          </p:cNvPr>
          <p:cNvSpPr txBox="1"/>
          <p:nvPr/>
        </p:nvSpPr>
        <p:spPr>
          <a:xfrm>
            <a:off x="9908444" y="6166223"/>
            <a:ext cx="1925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respondentů=14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FD417D7-BA3A-484F-501C-F409810BBDBC}"/>
              </a:ext>
            </a:extLst>
          </p:cNvPr>
          <p:cNvSpPr txBox="1"/>
          <p:nvPr/>
        </p:nvSpPr>
        <p:spPr>
          <a:xfrm>
            <a:off x="4436814" y="2508895"/>
            <a:ext cx="1925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respondentů=98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659A076-A498-A89B-2AAE-65C833BDD779}"/>
              </a:ext>
            </a:extLst>
          </p:cNvPr>
          <p:cNvSpPr txBox="1"/>
          <p:nvPr/>
        </p:nvSpPr>
        <p:spPr>
          <a:xfrm>
            <a:off x="9908444" y="4210798"/>
            <a:ext cx="1925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respondentů=28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7BCAE59-6360-8243-8487-D0E3F7084129}"/>
              </a:ext>
            </a:extLst>
          </p:cNvPr>
          <p:cNvSpPr txBox="1"/>
          <p:nvPr/>
        </p:nvSpPr>
        <p:spPr>
          <a:xfrm>
            <a:off x="4436815" y="4198877"/>
            <a:ext cx="1925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respondentů=98</a:t>
            </a:r>
          </a:p>
        </p:txBody>
      </p:sp>
    </p:spTree>
    <p:extLst>
      <p:ext uri="{BB962C8B-B14F-4D97-AF65-F5344CB8AC3E}">
        <p14:creationId xmlns:p14="http://schemas.microsoft.com/office/powerpoint/2010/main" val="2795463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BEFCE-109D-8E26-B256-454027D27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C664F8-C877-213C-59C2-5F1AB6515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Znalost katalogu cloud computingu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3D7628-D4DF-61B1-BB0A-BD1582189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22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A0F8AC0-08D9-985A-2E14-592C7A3EFA9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10814263" cy="772560"/>
          </a:xfrm>
        </p:spPr>
        <p:txBody>
          <a:bodyPr>
            <a:normAutofit fontScale="92500"/>
          </a:bodyPr>
          <a:lstStyle/>
          <a:p>
            <a:pPr marL="0" indent="0"/>
            <a:r>
              <a:rPr lang="cs-CZ" dirty="0"/>
              <a:t>Znalost je poměrně nízká – seznam poskytovatelů zná 45 % respondentů a konkrétního českého poskytovatele služeb jen 36 %. Znalost seznamu je výrazně vyšší u centrálních a krajských úřadů.</a:t>
            </a:r>
          </a:p>
        </p:txBody>
      </p:sp>
      <p:graphicFrame>
        <p:nvGraphicFramePr>
          <p:cNvPr id="12" name="Zástupný objekt grafu 7">
            <a:extLst>
              <a:ext uri="{FF2B5EF4-FFF2-40B4-BE49-F238E27FC236}">
                <a16:creationId xmlns:a16="http://schemas.microsoft.com/office/drawing/2014/main" id="{EC5464A7-AB35-0EE8-F559-CA503DBDEB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99940"/>
              </p:ext>
            </p:extLst>
          </p:nvPr>
        </p:nvGraphicFramePr>
        <p:xfrm>
          <a:off x="3459163" y="1866095"/>
          <a:ext cx="5296037" cy="1622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Zástupný objekt grafu 7">
            <a:extLst>
              <a:ext uri="{FF2B5EF4-FFF2-40B4-BE49-F238E27FC236}">
                <a16:creationId xmlns:a16="http://schemas.microsoft.com/office/drawing/2014/main" id="{04DA9CAE-35CC-C17A-BB92-A8E6889E8B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9016380"/>
              </p:ext>
            </p:extLst>
          </p:nvPr>
        </p:nvGraphicFramePr>
        <p:xfrm>
          <a:off x="3459163" y="2985977"/>
          <a:ext cx="5296037" cy="1622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id="{6B554C24-67E9-CA84-400C-D6651724699A}"/>
              </a:ext>
            </a:extLst>
          </p:cNvPr>
          <p:cNvSpPr txBox="1"/>
          <p:nvPr/>
        </p:nvSpPr>
        <p:spPr>
          <a:xfrm>
            <a:off x="572737" y="2246252"/>
            <a:ext cx="1925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respondentů=98</a:t>
            </a:r>
          </a:p>
        </p:txBody>
      </p:sp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75ABEB22-CD2C-5904-D335-A644BD714C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637281"/>
              </p:ext>
            </p:extLst>
          </p:nvPr>
        </p:nvGraphicFramePr>
        <p:xfrm>
          <a:off x="436736" y="2677493"/>
          <a:ext cx="3135803" cy="737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5803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</a:tblGrid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Víte, kde naleznete seznam poskytovatelů cloudových služeb oprávněných dodávat cloudové služby orgánům veřejné správy (OVS) a jejich nabídky? 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</a:tbl>
          </a:graphicData>
        </a:graphic>
      </p:graphicFrame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F7966110-9CA7-D1B8-0560-222CE33E00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405811"/>
              </p:ext>
            </p:extLst>
          </p:nvPr>
        </p:nvGraphicFramePr>
        <p:xfrm>
          <a:off x="436737" y="3797375"/>
          <a:ext cx="3135802" cy="737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5802">
                  <a:extLst>
                    <a:ext uri="{9D8B030D-6E8A-4147-A177-3AD203B41FA5}">
                      <a16:colId xmlns:a16="http://schemas.microsoft.com/office/drawing/2014/main" val="3568536301"/>
                    </a:ext>
                  </a:extLst>
                </a:gridCol>
              </a:tblGrid>
              <a:tr h="377914"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Znáte nějakého českého poskytovatele infrastrukturních služeb IaaS/PaaS? </a:t>
                      </a:r>
                    </a:p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cs-C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(tj. ne Microsoft, Google nebo Amazon Web Services)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0885963"/>
                  </a:ext>
                </a:extLst>
              </a:tr>
            </a:tbl>
          </a:graphicData>
        </a:graphic>
      </p:graphicFrame>
      <p:graphicFrame>
        <p:nvGraphicFramePr>
          <p:cNvPr id="16" name="Tabulka 15">
            <a:extLst>
              <a:ext uri="{FF2B5EF4-FFF2-40B4-BE49-F238E27FC236}">
                <a16:creationId xmlns:a16="http://schemas.microsoft.com/office/drawing/2014/main" id="{033A2C1D-838F-1780-E98A-406BA31A8F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32170"/>
              </p:ext>
            </p:extLst>
          </p:nvPr>
        </p:nvGraphicFramePr>
        <p:xfrm>
          <a:off x="9244310" y="2269188"/>
          <a:ext cx="2161109" cy="155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1195">
                  <a:extLst>
                    <a:ext uri="{9D8B030D-6E8A-4147-A177-3AD203B41FA5}">
                      <a16:colId xmlns:a16="http://schemas.microsoft.com/office/drawing/2014/main" val="2183719045"/>
                    </a:ext>
                  </a:extLst>
                </a:gridCol>
                <a:gridCol w="559914">
                  <a:extLst>
                    <a:ext uri="{9D8B030D-6E8A-4147-A177-3AD203B41FA5}">
                      <a16:colId xmlns:a16="http://schemas.microsoft.com/office/drawing/2014/main" val="918482593"/>
                    </a:ext>
                  </a:extLst>
                </a:gridCol>
              </a:tblGrid>
              <a:tr h="190945">
                <a:tc>
                  <a:txBody>
                    <a:bodyPr/>
                    <a:lstStyle/>
                    <a:p>
                      <a:r>
                        <a:rPr lang="cs-CZ" sz="11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Centrální úřad	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b="1" dirty="0">
                          <a:solidFill>
                            <a:schemeClr val="accent1"/>
                          </a:solidFill>
                        </a:rPr>
                        <a:t>94 %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5250407"/>
                  </a:ext>
                </a:extLst>
              </a:tr>
              <a:tr h="190945">
                <a:tc>
                  <a:txBody>
                    <a:bodyPr/>
                    <a:lstStyle/>
                    <a:p>
                      <a:r>
                        <a:rPr lang="cs-CZ" sz="11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*Krajský úřad	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b="1" dirty="0">
                          <a:solidFill>
                            <a:schemeClr val="accent1"/>
                          </a:solidFill>
                        </a:rPr>
                        <a:t>100 %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702782"/>
                  </a:ext>
                </a:extLst>
              </a:tr>
              <a:tr h="190945">
                <a:tc>
                  <a:txBody>
                    <a:bodyPr/>
                    <a:lstStyle/>
                    <a:p>
                      <a:r>
                        <a:rPr lang="cs-CZ" sz="11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Obec prvního typu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b="1" dirty="0">
                          <a:solidFill>
                            <a:schemeClr val="accent1"/>
                          </a:solidFill>
                        </a:rPr>
                        <a:t>19 %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937581"/>
                  </a:ext>
                </a:extLst>
              </a:tr>
              <a:tr h="190945">
                <a:tc>
                  <a:txBody>
                    <a:bodyPr/>
                    <a:lstStyle/>
                    <a:p>
                      <a:r>
                        <a:rPr lang="cs-CZ" sz="11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*Obec druhého typu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b="1" dirty="0">
                          <a:solidFill>
                            <a:schemeClr val="accent1"/>
                          </a:solidFill>
                        </a:rPr>
                        <a:t>33 %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415509"/>
                  </a:ext>
                </a:extLst>
              </a:tr>
              <a:tr h="190945">
                <a:tc>
                  <a:txBody>
                    <a:bodyPr/>
                    <a:lstStyle/>
                    <a:p>
                      <a:r>
                        <a:rPr lang="cs-CZ" sz="11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*Obec třetího typu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b="1" dirty="0">
                          <a:solidFill>
                            <a:schemeClr val="accent1"/>
                          </a:solidFill>
                        </a:rPr>
                        <a:t>33 %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0672393"/>
                  </a:ext>
                </a:extLst>
              </a:tr>
              <a:tr h="190945">
                <a:tc>
                  <a:txBody>
                    <a:bodyPr/>
                    <a:lstStyle/>
                    <a:p>
                      <a:r>
                        <a:rPr lang="cs-CZ" sz="1100" b="0" i="0" u="none" strike="noStrike" baseline="0" dirty="0">
                          <a:solidFill>
                            <a:srgbClr val="000000"/>
                          </a:solidFill>
                          <a:latin typeface="Aptos Narrow" panose="020B0004020202020204" pitchFamily="34" charset="0"/>
                        </a:rPr>
                        <a:t>Jiný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000" b="1" dirty="0">
                          <a:solidFill>
                            <a:schemeClr val="accent1"/>
                          </a:solidFill>
                        </a:rPr>
                        <a:t>43 %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0062098"/>
                  </a:ext>
                </a:extLst>
              </a:tr>
            </a:tbl>
          </a:graphicData>
        </a:graphic>
      </p:graphicFrame>
      <p:sp>
        <p:nvSpPr>
          <p:cNvPr id="18" name="TextovéPole 17">
            <a:extLst>
              <a:ext uri="{FF2B5EF4-FFF2-40B4-BE49-F238E27FC236}">
                <a16:creationId xmlns:a16="http://schemas.microsoft.com/office/drawing/2014/main" id="{F5C0A1FD-7DC3-A122-A854-8EE7AA4F14EB}"/>
              </a:ext>
            </a:extLst>
          </p:cNvPr>
          <p:cNvSpPr txBox="1"/>
          <p:nvPr/>
        </p:nvSpPr>
        <p:spPr>
          <a:xfrm>
            <a:off x="3746204" y="4710758"/>
            <a:ext cx="5508625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100" b="1" dirty="0">
                <a:latin typeface="Arial" panose="020B0604020202020204" pitchFamily="34" charset="0"/>
                <a:cs typeface="Arial" panose="020B0604020202020204" pitchFamily="34" charset="0"/>
              </a:rPr>
              <a:t>České Radiokomunikace (12x), SPCSS (10x), O2 (6x), Algotech (4x), ARICOMA (3x),  T-Mobile (3x), Zoner (3x), Wedos (3x), Autocont (2x), Cloud4com (2x), Gordic (2x)</a:t>
            </a:r>
          </a:p>
          <a:p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3S.cz (1x), CENDIS (1x), DC Masters (1x),  I.CZ (1x), IceWarp (1x), Internet.cz (1x), K-Net (1x), SEYFOR (1x), Sitel (1x), VPS Free (1x), ASI informační technologie (1x), Vodafone (1x), Asseco (1x), FORPSI (1x), SafeDX (1x), IBM (1x), Salesforce (1x), Oracle (1x), operátoři (1x)</a:t>
            </a:r>
          </a:p>
        </p:txBody>
      </p:sp>
      <p:cxnSp>
        <p:nvCxnSpPr>
          <p:cNvPr id="19" name="Přímá spojnice se šipkou 18">
            <a:extLst>
              <a:ext uri="{FF2B5EF4-FFF2-40B4-BE49-F238E27FC236}">
                <a16:creationId xmlns:a16="http://schemas.microsoft.com/office/drawing/2014/main" id="{E6A4C695-4894-AE37-7E30-8A589D35D4A6}"/>
              </a:ext>
            </a:extLst>
          </p:cNvPr>
          <p:cNvCxnSpPr/>
          <p:nvPr/>
        </p:nvCxnSpPr>
        <p:spPr>
          <a:xfrm>
            <a:off x="3755185" y="4534602"/>
            <a:ext cx="0" cy="6676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ovéPole 6">
            <a:extLst>
              <a:ext uri="{FF2B5EF4-FFF2-40B4-BE49-F238E27FC236}">
                <a16:creationId xmlns:a16="http://schemas.microsoft.com/office/drawing/2014/main" id="{8FFD48C4-F0C5-410D-3727-72F7E8335041}"/>
              </a:ext>
            </a:extLst>
          </p:cNvPr>
          <p:cNvSpPr txBox="1"/>
          <p:nvPr/>
        </p:nvSpPr>
        <p:spPr>
          <a:xfrm>
            <a:off x="9123230" y="3839332"/>
            <a:ext cx="24342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*Pozn. rozdíly mezi úřady jsou pouze orientační, u krajských úřadů  (n=4) a obcí  II. a III. nízký počet respondentů (n=6)</a:t>
            </a:r>
          </a:p>
        </p:txBody>
      </p: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E6DC65A5-CB6E-E760-9D13-1677CEE4BD0A}"/>
              </a:ext>
            </a:extLst>
          </p:cNvPr>
          <p:cNvCxnSpPr/>
          <p:nvPr/>
        </p:nvCxnSpPr>
        <p:spPr>
          <a:xfrm>
            <a:off x="8238669" y="2483166"/>
            <a:ext cx="6489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540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52557-7636-E888-605E-31BF42CC4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B984D0-13A1-EE0A-D349-1EDCE9DC3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Zájem pořídit cloudovou aplikaci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FA55626-3669-1060-1D3C-CDA804148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23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64E04B5-91A8-6A1D-A3E6-0AFA323AF1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10814263" cy="772560"/>
          </a:xfrm>
        </p:spPr>
        <p:txBody>
          <a:bodyPr>
            <a:normAutofit/>
          </a:bodyPr>
          <a:lstStyle/>
          <a:p>
            <a:pPr marL="0" indent="0"/>
            <a:r>
              <a:rPr lang="cs-CZ" dirty="0"/>
              <a:t>O konkrétní novou cloudovou aplikaci má zájem 13 % respondentů, častěji uvádějí, že stávající řešení dostačuje (38 %), 43 % neví.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8983E26-5A2A-59CE-782F-824BE14298B7}"/>
              </a:ext>
            </a:extLst>
          </p:cNvPr>
          <p:cNvSpPr txBox="1"/>
          <p:nvPr/>
        </p:nvSpPr>
        <p:spPr>
          <a:xfrm>
            <a:off x="511277" y="2207262"/>
            <a:ext cx="1102870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Pořídili byste si rádi nějakou konkrétní cloudovou aplikaci? </a:t>
            </a:r>
            <a:r>
              <a:rPr lang="cs-CZ" sz="1500" b="1" dirty="0"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graphicFrame>
        <p:nvGraphicFramePr>
          <p:cNvPr id="8" name="Zástupný objekt grafu 7">
            <a:extLst>
              <a:ext uri="{FF2B5EF4-FFF2-40B4-BE49-F238E27FC236}">
                <a16:creationId xmlns:a16="http://schemas.microsoft.com/office/drawing/2014/main" id="{57955ED8-3C89-CBCF-021F-7D2FEE1C71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1737207"/>
              </p:ext>
            </p:extLst>
          </p:nvPr>
        </p:nvGraphicFramePr>
        <p:xfrm>
          <a:off x="3385843" y="2492375"/>
          <a:ext cx="5296037" cy="1622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B65E2971-EDB3-4827-4C6B-32C51C2EB945}"/>
              </a:ext>
            </a:extLst>
          </p:cNvPr>
          <p:cNvSpPr txBox="1">
            <a:spLocks/>
          </p:cNvSpPr>
          <p:nvPr/>
        </p:nvSpPr>
        <p:spPr>
          <a:xfrm>
            <a:off x="795094" y="4231694"/>
            <a:ext cx="5152962" cy="21849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cs-CZ" sz="1200" i="1" dirty="0"/>
              <a:t>„Spisová služba, ekonomický IS, personální IS, Jira + Confluence“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„Oracle exadata“, „LLM“, „eSSL“, „Azure celý“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„Oblast kybernetické bezpečnosti.“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„Spisová služba, personální a mzdový systém, evidence diplomatických a služebních pasů, ELVIS - elektronický vízový systém, DKA - digitalizace konzulárních agend a mnoho dalších drobných aplikací pro uživatele z MZV“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„mikromaz.cz“</a:t>
            </a:r>
          </a:p>
        </p:txBody>
      </p: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842324DF-A127-7570-D867-0449DFF6827D}"/>
              </a:ext>
            </a:extLst>
          </p:cNvPr>
          <p:cNvCxnSpPr/>
          <p:nvPr/>
        </p:nvCxnSpPr>
        <p:spPr>
          <a:xfrm>
            <a:off x="3469936" y="3447535"/>
            <a:ext cx="0" cy="6676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ovéPole 8">
            <a:extLst>
              <a:ext uri="{FF2B5EF4-FFF2-40B4-BE49-F238E27FC236}">
                <a16:creationId xmlns:a16="http://schemas.microsoft.com/office/drawing/2014/main" id="{7D3AC457-552D-6526-3BAD-628FEF5253B3}"/>
              </a:ext>
            </a:extLst>
          </p:cNvPr>
          <p:cNvSpPr txBox="1"/>
          <p:nvPr/>
        </p:nvSpPr>
        <p:spPr>
          <a:xfrm>
            <a:off x="658813" y="2531741"/>
            <a:ext cx="1925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počet respondentů=98</a:t>
            </a: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FB99A0BE-1B64-16ED-EF94-1AFD228F427E}"/>
              </a:ext>
            </a:extLst>
          </p:cNvPr>
          <p:cNvSpPr txBox="1">
            <a:spLocks/>
          </p:cNvSpPr>
          <p:nvPr/>
        </p:nvSpPr>
        <p:spPr>
          <a:xfrm>
            <a:off x="6243944" y="4231694"/>
            <a:ext cx="5152962" cy="21849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5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504000" indent="-216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cs-CZ" sz="1200" i="1" dirty="0"/>
              <a:t>„účetnictví vč. mzdové agendy“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„MS Office 365“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„archiv“</a:t>
            </a:r>
          </a:p>
          <a:p>
            <a:pPr>
              <a:spcAft>
                <a:spcPts val="1200"/>
              </a:spcAft>
            </a:pPr>
            <a:r>
              <a:rPr lang="cs-CZ" sz="1200" i="1" dirty="0"/>
              <a:t>„Azura ID plan 2“</a:t>
            </a:r>
          </a:p>
          <a:p>
            <a:pPr>
              <a:spcAft>
                <a:spcPts val="1200"/>
              </a:spcAft>
            </a:pPr>
            <a:endParaRPr lang="cs-CZ" sz="1200" i="1" dirty="0"/>
          </a:p>
        </p:txBody>
      </p:sp>
    </p:spTree>
    <p:extLst>
      <p:ext uri="{BB962C8B-B14F-4D97-AF65-F5344CB8AC3E}">
        <p14:creationId xmlns:p14="http://schemas.microsoft.com/office/powerpoint/2010/main" val="1366283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3E60A-9752-1EC4-E999-A9CB591B2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199A6E-CCB0-FF7A-352F-767BF93E8D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000" y="2116183"/>
            <a:ext cx="5400000" cy="1916866"/>
          </a:xfrm>
        </p:spPr>
        <p:txBody>
          <a:bodyPr/>
          <a:lstStyle/>
          <a:p>
            <a:r>
              <a:rPr lang="cs-CZ" dirty="0"/>
              <a:t>Děkuji</a:t>
            </a:r>
            <a:br>
              <a:rPr lang="cs-CZ" dirty="0"/>
            </a:br>
            <a:r>
              <a:rPr lang="cs-CZ" dirty="0"/>
              <a:t>za pozornost</a:t>
            </a:r>
          </a:p>
        </p:txBody>
      </p:sp>
    </p:spTree>
    <p:extLst>
      <p:ext uri="{BB962C8B-B14F-4D97-AF65-F5344CB8AC3E}">
        <p14:creationId xmlns:p14="http://schemas.microsoft.com/office/powerpoint/2010/main" val="2158519580"/>
      </p:ext>
    </p:extLst>
  </p:cSld>
  <p:clrMapOvr>
    <a:masterClrMapping/>
  </p:clrMapOvr>
</p:sld>
</file>

<file path=ppt/theme/theme1.xml><?xml version="1.0" encoding="utf-8"?>
<a:theme xmlns:a="http://schemas.openxmlformats.org/drawingml/2006/main" name="JVS PPS Light">
  <a:themeElements>
    <a:clrScheme name="JVS UOSS 1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A_Sablona_Powerpoint_JVS_2026" id="{DD72593A-01BE-41C1-8A01-FA332F49A7E4}" vid="{4AEB2B43-0041-416C-B8F8-7B51E159939F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C6C817D853324094613B690CF784B5" ma:contentTypeVersion="12" ma:contentTypeDescription="Vytvoří nový dokument" ma:contentTypeScope="" ma:versionID="0330a91b0fd9870a19314ab9f904f6d7">
  <xsd:schema xmlns:xsd="http://www.w3.org/2001/XMLSchema" xmlns:xs="http://www.w3.org/2001/XMLSchema" xmlns:p="http://schemas.microsoft.com/office/2006/metadata/properties" xmlns:ns2="e3a755e7-ce12-4f84-9391-d0c12a12ba8f" xmlns:ns3="cd8ca188-db8b-44f1-b5e4-412076912c57" targetNamespace="http://schemas.microsoft.com/office/2006/metadata/properties" ma:root="true" ma:fieldsID="f8c0598c85674bc31ff8e7cc79ae7232" ns2:_="" ns3:_="">
    <xsd:import namespace="e3a755e7-ce12-4f84-9391-d0c12a12ba8f"/>
    <xsd:import namespace="cd8ca188-db8b-44f1-b5e4-412076912c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a755e7-ce12-4f84-9391-d0c12a12ba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d2a44d23-90f1-4afd-aa8c-0d6faad4ae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9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8ca188-db8b-44f1-b5e4-412076912c5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3a755e7-ce12-4f84-9391-d0c12a12ba8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7B3B2C1-2B91-4F66-8EF9-2C16576729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a755e7-ce12-4f84-9391-d0c12a12ba8f"/>
    <ds:schemaRef ds:uri="cd8ca188-db8b-44f1-b5e4-412076912c5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C91B0F1-BDD1-486A-BD8F-8AC4E1CC69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19C120-5274-443A-93A6-139E5591E124}">
  <ds:schemaRefs>
    <ds:schemaRef ds:uri="http://schemas.microsoft.com/office/2006/metadata/properties"/>
    <ds:schemaRef ds:uri="http://schemas.microsoft.com/office/infopath/2007/PartnerControls"/>
    <ds:schemaRef ds:uri="bb50961a-01f8-4a31-97df-cc737852abde"/>
    <ds:schemaRef ds:uri="d6be7263-8cf3-404f-8f3a-9141da07474e"/>
    <ds:schemaRef ds:uri="47f099f3-9cff-4890-85a2-ec685806d317"/>
    <ds:schemaRef ds:uri="875a90bc-a2bf-465b-8076-1cf649d442d2"/>
    <ds:schemaRef ds:uri="e3a755e7-ce12-4f84-9391-d0c12a12ba8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Využití cloudový služeb_report_17072026</Template>
  <TotalTime>1571</TotalTime>
  <Words>3816</Words>
  <Application>Microsoft Office PowerPoint</Application>
  <PresentationFormat>Širokoúhlá obrazovka</PresentationFormat>
  <Paragraphs>626</Paragraphs>
  <Slides>24</Slides>
  <Notes>13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30" baseType="lpstr">
      <vt:lpstr>Aptos Narrow</vt:lpstr>
      <vt:lpstr>Arial</vt:lpstr>
      <vt:lpstr>Calibri</vt:lpstr>
      <vt:lpstr>Calibri Light</vt:lpstr>
      <vt:lpstr>Wingdings</vt:lpstr>
      <vt:lpstr>JVS PPS Light</vt:lpstr>
      <vt:lpstr>Využití cloudových služeb Zpráva z výzkumu</vt:lpstr>
      <vt:lpstr>Jak výzkum probíhal</vt:lpstr>
      <vt:lpstr>Struktura respondentů </vt:lpstr>
      <vt:lpstr>Využívání cloudu</vt:lpstr>
      <vt:lpstr>01 Hlavní závěry</vt:lpstr>
      <vt:lpstr>Hlavní závěry</vt:lpstr>
      <vt:lpstr>Využívané cloudové služby</vt:lpstr>
      <vt:lpstr>02 Detailní zjištění</vt:lpstr>
      <vt:lpstr>Detail využívání služeb</vt:lpstr>
      <vt:lpstr>Detail využívání služeb</vt:lpstr>
      <vt:lpstr>Motivace pro přechod do cloudu</vt:lpstr>
      <vt:lpstr>Naplnění očekávání od cloudu</vt:lpstr>
      <vt:lpstr>Možnost přechodu do cloudu</vt:lpstr>
      <vt:lpstr>Postoje k přechodu na cloud – dle míry souhlasu</vt:lpstr>
      <vt:lpstr>Postoje k přechodu na cloud – dle míry souhlasu</vt:lpstr>
      <vt:lpstr>Postoje PRO cloud – dle převahy souhlasu</vt:lpstr>
      <vt:lpstr>Postoje PRO cloud – dle organizace</vt:lpstr>
      <vt:lpstr>Postoje PROTI cloudu – dle převahy souhlasu</vt:lpstr>
      <vt:lpstr>Postoje PROTI cloudu – dle organizace 1/2</vt:lpstr>
      <vt:lpstr>Postoje PROTI cloudu – dle organizace 2/2</vt:lpstr>
      <vt:lpstr>Umístění serverů a kyberbezpečnost</vt:lpstr>
      <vt:lpstr>Znalost katalogu cloud computingu</vt:lpstr>
      <vt:lpstr>Zájem pořídit cloudovou aplikaci</vt:lpstr>
      <vt:lpstr>Děkuji za pozornost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Hastíková Jana</dc:creator>
  <cp:keywords/>
  <dc:description/>
  <cp:lastModifiedBy>Ulrychová Helena</cp:lastModifiedBy>
  <cp:revision>24</cp:revision>
  <cp:lastPrinted>2025-10-24T08:31:40Z</cp:lastPrinted>
  <dcterms:created xsi:type="dcterms:W3CDTF">2026-07-17T06:50:05Z</dcterms:created>
  <dcterms:modified xsi:type="dcterms:W3CDTF">2026-10-08T09:13:15Z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0x010100A7C6C817D853324094613B690CF784B5</vt:lpwstr>
  </property>
  <property fmtid="{D5CDD505-2E9C-101B-9397-08002B2CF9AE}" pid="3" name="MediaServiceImageTags">
    <vt:lpwstr/>
  </property>
  <property fmtid="{D5CDD505-2E9C-101B-9397-08002B2CF9AE}" pid="4" name="MSIP_Label_b3564849-fbfc-4795-ad59-055bb350645f_Enabled">
    <vt:lpwstr>true</vt:lpwstr>
  </property>
  <property fmtid="{D5CDD505-2E9C-101B-9397-08002B2CF9AE}" pid="5" name="MSIP_Label_b3564849-fbfc-4795-ad59-055bb350645f_SetDate">
    <vt:lpwstr>2025-11-05T08:47:26Z</vt:lpwstr>
  </property>
  <property fmtid="{D5CDD505-2E9C-101B-9397-08002B2CF9AE}" pid="6" name="MSIP_Label_b3564849-fbfc-4795-ad59-055bb350645f_Method">
    <vt:lpwstr>Standard</vt:lpwstr>
  </property>
  <property fmtid="{D5CDD505-2E9C-101B-9397-08002B2CF9AE}" pid="7" name="MSIP_Label_b3564849-fbfc-4795-ad59-055bb350645f_Name">
    <vt:lpwstr>M102S01</vt:lpwstr>
  </property>
  <property fmtid="{D5CDD505-2E9C-101B-9397-08002B2CF9AE}" pid="8" name="MSIP_Label_b3564849-fbfc-4795-ad59-055bb350645f_SiteId">
    <vt:lpwstr>65154e19-ce31-44e2-97af-2480f4c17f95</vt:lpwstr>
  </property>
  <property fmtid="{D5CDD505-2E9C-101B-9397-08002B2CF9AE}" pid="9" name="MSIP_Label_b3564849-fbfc-4795-ad59-055bb350645f_ActionId">
    <vt:lpwstr>a46c3e65-4ee5-4762-a82b-3d1c88712a7f</vt:lpwstr>
  </property>
  <property fmtid="{D5CDD505-2E9C-101B-9397-08002B2CF9AE}" pid="10" name="MSIP_Label_b3564849-fbfc-4795-ad59-055bb350645f_ContentBits">
    <vt:lpwstr>0</vt:lpwstr>
  </property>
  <property fmtid="{D5CDD505-2E9C-101B-9397-08002B2CF9AE}" pid="11" name="MSIP_Label_b3564849-fbfc-4795-ad59-055bb350645f_Tag">
    <vt:lpwstr>10, 3, 0, 1</vt:lpwstr>
  </property>
  <property fmtid="{D5CDD505-2E9C-101B-9397-08002B2CF9AE}" pid="12" name="MSIP_Label_defa4170-0d19-0005-0004-bc88714345d2_Enabled">
    <vt:lpwstr>true</vt:lpwstr>
  </property>
  <property fmtid="{D5CDD505-2E9C-101B-9397-08002B2CF9AE}" pid="13" name="MSIP_Label_defa4170-0d19-0005-0004-bc88714345d2_SetDate">
    <vt:lpwstr>2026-07-17T07:51:14Z</vt:lpwstr>
  </property>
  <property fmtid="{D5CDD505-2E9C-101B-9397-08002B2CF9AE}" pid="14" name="MSIP_Label_defa4170-0d19-0005-0004-bc88714345d2_Method">
    <vt:lpwstr>Standard</vt:lpwstr>
  </property>
  <property fmtid="{D5CDD505-2E9C-101B-9397-08002B2CF9AE}" pid="15" name="MSIP_Label_defa4170-0d19-0005-0004-bc88714345d2_Name">
    <vt:lpwstr>defa4170-0d19-0005-0004-bc88714345d2</vt:lpwstr>
  </property>
  <property fmtid="{D5CDD505-2E9C-101B-9397-08002B2CF9AE}" pid="16" name="MSIP_Label_defa4170-0d19-0005-0004-bc88714345d2_SiteId">
    <vt:lpwstr>5b6b85cd-44ef-4d66-86d4-603dd2160780</vt:lpwstr>
  </property>
  <property fmtid="{D5CDD505-2E9C-101B-9397-08002B2CF9AE}" pid="17" name="MSIP_Label_defa4170-0d19-0005-0004-bc88714345d2_ActionId">
    <vt:lpwstr>343b8fcf-6f70-4bf3-b9f6-242633a2614f</vt:lpwstr>
  </property>
  <property fmtid="{D5CDD505-2E9C-101B-9397-08002B2CF9AE}" pid="18" name="MSIP_Label_defa4170-0d19-0005-0004-bc88714345d2_ContentBits">
    <vt:lpwstr>0</vt:lpwstr>
  </property>
  <property fmtid="{D5CDD505-2E9C-101B-9397-08002B2CF9AE}" pid="19" name="MSIP_Label_defa4170-0d19-0005-0004-bc88714345d2_Tag">
    <vt:lpwstr>10, 3, 0, 1</vt:lpwstr>
  </property>
</Properties>
</file>